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78" r:id="rId2"/>
    <p:sldId id="261" r:id="rId3"/>
    <p:sldId id="291" r:id="rId4"/>
    <p:sldId id="263" r:id="rId5"/>
    <p:sldId id="264" r:id="rId6"/>
    <p:sldId id="265" r:id="rId7"/>
    <p:sldId id="266" r:id="rId8"/>
    <p:sldId id="267" r:id="rId9"/>
    <p:sldId id="268" r:id="rId10"/>
    <p:sldId id="296" r:id="rId11"/>
    <p:sldId id="269" r:id="rId12"/>
    <p:sldId id="289" r:id="rId13"/>
    <p:sldId id="293" r:id="rId14"/>
    <p:sldId id="294" r:id="rId15"/>
    <p:sldId id="286" r:id="rId16"/>
    <p:sldId id="287" r:id="rId17"/>
    <p:sldId id="271" r:id="rId18"/>
    <p:sldId id="282" r:id="rId19"/>
    <p:sldId id="283" r:id="rId20"/>
    <p:sldId id="284" r:id="rId21"/>
    <p:sldId id="272" r:id="rId22"/>
    <p:sldId id="285" r:id="rId23"/>
    <p:sldId id="292" r:id="rId24"/>
    <p:sldId id="274" r:id="rId25"/>
    <p:sldId id="281" r:id="rId26"/>
    <p:sldId id="280" r:id="rId27"/>
    <p:sldId id="275" r:id="rId28"/>
    <p:sldId id="295" r:id="rId29"/>
    <p:sldId id="277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9B"/>
    <a:srgbClr val="FCFFFF"/>
    <a:srgbClr val="000000"/>
    <a:srgbClr val="DE432F"/>
    <a:srgbClr val="EDA931"/>
    <a:srgbClr val="F5D69B"/>
    <a:srgbClr val="D67573"/>
    <a:srgbClr val="FFA000"/>
    <a:srgbClr val="FFEDA1"/>
    <a:srgbClr val="EBD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12" y="6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092095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25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328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481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917700"/>
            <a:ext cx="10464800" cy="2794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165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351673" y="9112677"/>
            <a:ext cx="439223" cy="410369"/>
          </a:xfrm>
          <a:prstGeom prst="rect">
            <a:avLst/>
          </a:prstGeom>
        </p:spPr>
        <p:txBody>
          <a:bodyPr anchor="b"/>
          <a:lstStyle>
            <a:lvl1pPr>
              <a:defRPr sz="20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algn="r"/>
            <a:fld id="{86CB4B4D-7CA3-9044-876B-883B54F8677D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-3464244" y="-635000"/>
            <a:ext cx="19367501" cy="111944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351673" y="9112677"/>
            <a:ext cx="439223" cy="410369"/>
          </a:xfrm>
          <a:prstGeom prst="rect">
            <a:avLst/>
          </a:prstGeom>
        </p:spPr>
        <p:txBody>
          <a:bodyPr anchor="b"/>
          <a:lstStyle>
            <a:lvl1pPr>
              <a:defRPr sz="20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algn="r"/>
            <a:fld id="{86CB4B4D-7CA3-9044-876B-883B54F8677D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2844800"/>
            <a:ext cx="10464800" cy="4064000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r>
              <a:t>大標題文字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351673" y="9112677"/>
            <a:ext cx="439223" cy="410369"/>
          </a:xfrm>
          <a:prstGeom prst="rect">
            <a:avLst/>
          </a:prstGeom>
        </p:spPr>
        <p:txBody>
          <a:bodyPr anchor="b"/>
          <a:lstStyle>
            <a:lvl1pPr>
              <a:defRPr sz="20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algn="r"/>
            <a:fld id="{86CB4B4D-7CA3-9044-876B-883B54F8677D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utterfly-and-leaf_3000x1734.jpeg"/>
          <p:cNvSpPr>
            <a:spLocks noGrp="1"/>
          </p:cNvSpPr>
          <p:nvPr>
            <p:ph type="pic" idx="13"/>
          </p:nvPr>
        </p:nvSpPr>
        <p:spPr>
          <a:xfrm>
            <a:off x="3537608" y="526453"/>
            <a:ext cx="14699482" cy="8496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381000" y="1409700"/>
            <a:ext cx="58674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81000" y="4787900"/>
            <a:ext cx="5867400" cy="372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utterfly-and-leaf_3000x1734.jpeg"/>
          <p:cNvSpPr>
            <a:spLocks noGrp="1"/>
          </p:cNvSpPr>
          <p:nvPr>
            <p:ph type="pic" idx="13"/>
          </p:nvPr>
        </p:nvSpPr>
        <p:spPr>
          <a:xfrm>
            <a:off x="4885059" y="2174011"/>
            <a:ext cx="11381663" cy="6578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461000" cy="57150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1pPr>
            <a:lvl2pPr marL="889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2pPr>
            <a:lvl3pPr marL="1333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3pPr>
            <a:lvl4pPr marL="1778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4pPr>
            <a:lvl5pPr marL="2222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idx="13"/>
          </p:nvPr>
        </p:nvSpPr>
        <p:spPr>
          <a:xfrm rot="21600000">
            <a:off x="3607274" y="-1552244"/>
            <a:ext cx="10164705" cy="10164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idx="14"/>
          </p:nvPr>
        </p:nvSpPr>
        <p:spPr>
          <a:xfrm rot="21600000">
            <a:off x="5129370" y="3826892"/>
            <a:ext cx="9821627" cy="5676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idx="15"/>
          </p:nvPr>
        </p:nvSpPr>
        <p:spPr>
          <a:xfrm>
            <a:off x="266700" y="482600"/>
            <a:ext cx="6502400" cy="8674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「在此輸入名言語錄。」"/>
          <p:cNvSpPr txBox="1">
            <a:spLocks noGrp="1"/>
          </p:cNvSpPr>
          <p:nvPr>
            <p:ph type="body" sz="quarter" idx="13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000">
                <a:solidFill>
                  <a:srgbClr val="45A7DE"/>
                </a:solidFill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4" name="–王大明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736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–王大明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86868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63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4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27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4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190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4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254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4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317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4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381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4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444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4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508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4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571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4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6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35" y="3086219"/>
            <a:ext cx="6601216" cy="44066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3464" y="1440493"/>
            <a:ext cx="5348612" cy="7162295"/>
          </a:xfrm>
          <a:prstGeom prst="rect">
            <a:avLst/>
          </a:prstGeom>
          <a:solidFill>
            <a:schemeClr val="tx1">
              <a:lumMod val="20000"/>
              <a:lumOff val="80000"/>
              <a:alpha val="59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62470" y="5321329"/>
            <a:ext cx="5104514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defRPr sz="3600">
                <a:solidFill>
                  <a:srgbClr val="000000"/>
                </a:solidFill>
              </a:defRPr>
            </a:pP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10456004 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  <a:sym typeface="HanziPen TC Bold"/>
              </a:rPr>
              <a:t>劉   安</a:t>
            </a:r>
          </a:p>
          <a:p>
            <a:pPr>
              <a:defRPr sz="3600">
                <a:solidFill>
                  <a:srgbClr val="000000"/>
                </a:solidFill>
              </a:defRPr>
            </a:pP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10456021 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  <a:sym typeface="HanziPen TC Bold"/>
              </a:rPr>
              <a:t>郭加于</a:t>
            </a:r>
          </a:p>
          <a:p>
            <a:pPr>
              <a:defRPr sz="3600">
                <a:solidFill>
                  <a:srgbClr val="000000"/>
                </a:solidFill>
              </a:defRPr>
            </a:pP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10456022 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  <a:sym typeface="HanziPen TC Bold"/>
              </a:rPr>
              <a:t>張傑婷</a:t>
            </a:r>
            <a:b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  <a:sym typeface="HanziPen TC Bold"/>
              </a:rPr>
            </a:b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10456034 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  <a:sym typeface="HanziPen TC Bold"/>
              </a:rPr>
              <a:t>陳盈臻</a:t>
            </a:r>
          </a:p>
          <a:p>
            <a:pPr>
              <a:defRPr sz="36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指導老師：林宏仁老師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spc="0" normalizeH="0" baseline="0" dirty="0">
              <a:ln>
                <a:noFill/>
              </a:ln>
              <a:solidFill>
                <a:srgbClr val="858585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54" name="How Health"/>
          <p:cNvSpPr txBox="1">
            <a:spLocks noGrp="1"/>
          </p:cNvSpPr>
          <p:nvPr>
            <p:ph type="ctrTitle"/>
          </p:nvPr>
        </p:nvSpPr>
        <p:spPr>
          <a:xfrm>
            <a:off x="278338" y="1335774"/>
            <a:ext cx="3300799" cy="1965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13100" b="1">
                <a:ln w="635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9300"/>
                </a:solidFill>
              </a:defRPr>
            </a:pPr>
            <a:r>
              <a:rPr dirty="0">
                <a:ln w="63500" cap="flat">
                  <a:noFill/>
                  <a:prstDash val="solid"/>
                  <a:miter lim="400000"/>
                </a:ln>
                <a:solidFill>
                  <a:srgbClr val="C34129"/>
                </a:solidFill>
              </a:rPr>
              <a:t>How</a:t>
            </a:r>
            <a:r>
              <a:rPr dirty="0">
                <a:ln w="63500" cap="flat">
                  <a:noFill/>
                  <a:prstDash val="solid"/>
                  <a:miter lim="400000"/>
                </a:ln>
                <a:solidFill>
                  <a:srgbClr val="FFC000"/>
                </a:solidFill>
              </a:rPr>
              <a:t> </a:t>
            </a:r>
            <a:endParaRPr sz="14200" dirty="0">
              <a:ln w="63500" cap="flat">
                <a:noFill/>
                <a:prstDash val="solid"/>
                <a:miter lim="400000"/>
              </a:ln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14562" y="3196180"/>
            <a:ext cx="3774265" cy="19184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11800" b="1" dirty="0">
                <a:ln w="63500" cap="flat">
                  <a:noFill/>
                  <a:prstDash val="solid"/>
                  <a:miter lim="400000"/>
                </a:ln>
                <a:solidFill>
                  <a:srgbClr val="C34129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健康</a:t>
            </a:r>
            <a:endParaRPr kumimoji="0" lang="zh-TW" altLang="en-US" sz="11800" b="1" i="0" u="none" strike="noStrike" cap="none" spc="0" normalizeH="0" baseline="0" dirty="0">
              <a:ln>
                <a:noFill/>
              </a:ln>
              <a:solidFill>
                <a:srgbClr val="C34129"/>
              </a:solidFill>
              <a:effectLst/>
              <a:uFillTx/>
              <a:latin typeface="翩翩體 繁" panose="03000300000000000000" pitchFamily="66" charset="-120"/>
              <a:ea typeface="翩翩體 繁" panose="03000300000000000000" pitchFamily="66" charset="-120"/>
              <a:sym typeface="Marker Fe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11082" y="2921000"/>
            <a:ext cx="7053024" cy="4737100"/>
          </a:xfrm>
          <a:prstGeom prst="rect">
            <a:avLst/>
          </a:prstGeom>
          <a:noFill/>
          <a:ln w="76200" cap="flat">
            <a:solidFill>
              <a:srgbClr val="C3412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34653723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專題背景"/>
          <p:cNvSpPr txBox="1"/>
          <p:nvPr/>
        </p:nvSpPr>
        <p:spPr>
          <a:xfrm>
            <a:off x="275942" y="583130"/>
            <a:ext cx="2481449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系統比較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195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197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74062"/>
              </p:ext>
            </p:extLst>
          </p:nvPr>
        </p:nvGraphicFramePr>
        <p:xfrm>
          <a:off x="-12582244" y="3739662"/>
          <a:ext cx="12050275" cy="5263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0055">
                  <a:extLst>
                    <a:ext uri="{9D8B030D-6E8A-4147-A177-3AD203B41FA5}">
                      <a16:colId xmlns:a16="http://schemas.microsoft.com/office/drawing/2014/main" val="285043693"/>
                    </a:ext>
                  </a:extLst>
                </a:gridCol>
                <a:gridCol w="2410055">
                  <a:extLst>
                    <a:ext uri="{9D8B030D-6E8A-4147-A177-3AD203B41FA5}">
                      <a16:colId xmlns:a16="http://schemas.microsoft.com/office/drawing/2014/main" val="753526985"/>
                    </a:ext>
                  </a:extLst>
                </a:gridCol>
                <a:gridCol w="2410055">
                  <a:extLst>
                    <a:ext uri="{9D8B030D-6E8A-4147-A177-3AD203B41FA5}">
                      <a16:colId xmlns:a16="http://schemas.microsoft.com/office/drawing/2014/main" val="3577668349"/>
                    </a:ext>
                  </a:extLst>
                </a:gridCol>
                <a:gridCol w="2410055">
                  <a:extLst>
                    <a:ext uri="{9D8B030D-6E8A-4147-A177-3AD203B41FA5}">
                      <a16:colId xmlns:a16="http://schemas.microsoft.com/office/drawing/2014/main" val="1573984302"/>
                    </a:ext>
                  </a:extLst>
                </a:gridCol>
                <a:gridCol w="2410055">
                  <a:extLst>
                    <a:ext uri="{9D8B030D-6E8A-4147-A177-3AD203B41FA5}">
                      <a16:colId xmlns:a16="http://schemas.microsoft.com/office/drawing/2014/main" val="1542272037"/>
                    </a:ext>
                  </a:extLst>
                </a:gridCol>
              </a:tblGrid>
              <a:tr h="1052732">
                <a:tc>
                  <a:txBody>
                    <a:bodyPr/>
                    <a:lstStyle/>
                    <a:p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HOW</a:t>
                      </a:r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健康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運動筆記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活動咖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跑者廣場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59338"/>
                  </a:ext>
                </a:extLst>
              </a:tr>
              <a:tr h="1052732"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心得分享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✔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b="0" i="0" u="none" strike="noStrike" cap="none" spc="0" baseline="0" dirty="0" smtClean="0">
                          <a:solidFill>
                            <a:srgbClr val="000000"/>
                          </a:solidFill>
                          <a:effectLst/>
                          <a:uFillTx/>
                          <a:latin typeface="翩翩體 繁" panose="03000300000000000000" pitchFamily="66" charset="-120"/>
                          <a:ea typeface="翩翩體 繁" panose="03000300000000000000" pitchFamily="66" charset="-120"/>
                          <a:cs typeface="+mn-cs"/>
                          <a:sym typeface="Marker Felt"/>
                        </a:rPr>
                        <a:t>✔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✘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✘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02315"/>
                  </a:ext>
                </a:extLst>
              </a:tr>
              <a:tr h="1052732"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天氣資訊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✔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✔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✘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✘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322"/>
                  </a:ext>
                </a:extLst>
              </a:tr>
              <a:tr h="1052732"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介面排版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清楚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清楚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清楚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較單調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065401"/>
                  </a:ext>
                </a:extLst>
              </a:tr>
              <a:tr h="1052732"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運動紀錄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✔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✘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✘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>
                          <a:solidFill>
                            <a:srgbClr val="000000"/>
                          </a:solidFill>
                          <a:latin typeface="翩翩體 繁" panose="03000300000000000000" pitchFamily="66" charset="-120"/>
                          <a:ea typeface="翩翩體 繁" panose="03000300000000000000" pitchFamily="66" charset="-120"/>
                        </a:rPr>
                        <a:t>✘</a:t>
                      </a:r>
                      <a:endParaRPr lang="zh-TW" altLang="en-US" sz="3400" dirty="0">
                        <a:solidFill>
                          <a:srgbClr val="000000"/>
                        </a:solidFill>
                        <a:latin typeface="翩翩體 繁" panose="03000300000000000000" pitchFamily="66" charset="-120"/>
                        <a:ea typeface="翩翩體 繁" panose="03000300000000000000" pitchFamily="66" charset="-120"/>
                      </a:endParaRPr>
                    </a:p>
                  </a:txBody>
                  <a:tcPr marL="120781" marR="120781" marT="60390" marB="603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266531"/>
                  </a:ext>
                </a:extLst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9" y="2848342"/>
            <a:ext cx="11781203" cy="51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圓角矩形"/>
          <p:cNvSpPr/>
          <p:nvPr/>
        </p:nvSpPr>
        <p:spPr>
          <a:xfrm>
            <a:off x="545107" y="-597615"/>
            <a:ext cx="5687425" cy="11113145"/>
          </a:xfrm>
          <a:prstGeom prst="roundRect">
            <a:avLst>
              <a:gd name="adj" fmla="val 14558"/>
            </a:avLst>
          </a:prstGeom>
          <a:solidFill>
            <a:srgbClr val="919191">
              <a:alpha val="707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網頁畫面"/>
          <p:cNvSpPr/>
          <p:nvPr/>
        </p:nvSpPr>
        <p:spPr>
          <a:xfrm>
            <a:off x="303406" y="3028901"/>
            <a:ext cx="6170827" cy="3695798"/>
          </a:xfrm>
          <a:prstGeom prst="rect">
            <a:avLst/>
          </a:prstGeom>
          <a:solidFill>
            <a:srgbClr val="F5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endParaRPr lang="en-US" dirty="0" smtClean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功能簡介</a:t>
            </a:r>
            <a:endParaRPr lang="zh-TW" altLang="en-US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262" name="Part 3"/>
          <p:cNvSpPr txBox="1">
            <a:spLocks noGrp="1"/>
          </p:cNvSpPr>
          <p:nvPr>
            <p:ph type="ctrTitle"/>
          </p:nvPr>
        </p:nvSpPr>
        <p:spPr>
          <a:xfrm>
            <a:off x="-646028" y="2638407"/>
            <a:ext cx="5413392" cy="1931157"/>
          </a:xfrm>
          <a:prstGeom prst="rect">
            <a:avLst/>
          </a:prstGeom>
        </p:spPr>
        <p:txBody>
          <a:bodyPr/>
          <a:lstStyle>
            <a:lvl1pPr>
              <a:defRPr sz="8900">
                <a:solidFill>
                  <a:srgbClr val="000000"/>
                </a:solidFill>
              </a:defRPr>
            </a:lvl1pPr>
          </a:lstStyle>
          <a:p>
            <a:r>
              <a:rPr dirty="0"/>
              <a:t>Part 3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</a:t>
            </a:fld>
            <a:endParaRPr lang="zh-TW" altLang="en-US"/>
          </a:p>
        </p:txBody>
      </p:sp>
      <p:sp>
        <p:nvSpPr>
          <p:cNvPr id="6" name="健康意識抬頭…"/>
          <p:cNvSpPr txBox="1"/>
          <p:nvPr/>
        </p:nvSpPr>
        <p:spPr>
          <a:xfrm>
            <a:off x="4134825" y="6129664"/>
            <a:ext cx="221855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defTabSz="457200">
              <a:defRPr sz="2300">
                <a:solidFill>
                  <a:srgbClr val="000000"/>
                </a:solidFill>
                <a:latin typeface="Hannotate TC Regular"/>
                <a:ea typeface="Hannotate TC Regular"/>
                <a:cs typeface="Hannotate TC Regular"/>
                <a:sym typeface="Hannotate TC Regular"/>
              </a:defRPr>
            </a:pPr>
            <a:r>
              <a:rPr lang="zh-TW" altLang="en-US" sz="3200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張傑婷報告</a:t>
            </a:r>
            <a:endParaRPr sz="2400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網頁畫面"/>
          <p:cNvSpPr txBox="1"/>
          <p:nvPr/>
        </p:nvSpPr>
        <p:spPr>
          <a:xfrm>
            <a:off x="414000" y="558000"/>
            <a:ext cx="2481449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功能簡介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272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5" y="144552"/>
            <a:ext cx="2774396" cy="168600"/>
          </a:xfrm>
          <a:prstGeom prst="rect">
            <a:avLst/>
          </a:prstGeom>
        </p:spPr>
      </p:pic>
      <p:pic>
        <p:nvPicPr>
          <p:cNvPr id="274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5454000" y="1357600"/>
            <a:ext cx="31917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翩翩體 繁" panose="03000300000000000000" pitchFamily="66" charset="-120"/>
                <a:ea typeface="翩翩體 繁" panose="03000300000000000000" pitchFamily="66" charset="-120"/>
                <a:sym typeface="Marker Felt"/>
              </a:rPr>
              <a:t>活動</a:t>
            </a:r>
            <a:endParaRPr kumimoji="0" lang="zh-TW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翩翩體 繁" panose="03000300000000000000" pitchFamily="66" charset="-120"/>
              <a:ea typeface="翩翩體 繁" panose="03000300000000000000" pitchFamily="66" charset="-120"/>
              <a:sym typeface="Marker Fe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454000" y="3927715"/>
            <a:ext cx="176378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800" b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pPr algn="l"/>
            <a:r>
              <a:rPr lang="zh-TW" altLang="en-US" dirty="0"/>
              <a:t>評分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454000" y="6524246"/>
            <a:ext cx="341809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800" b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pPr algn="l"/>
            <a:r>
              <a:rPr lang="zh-TW" altLang="en-US" dirty="0"/>
              <a:t>運動紀錄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616099" y="2229375"/>
            <a:ext cx="323674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翩翩體 繁" panose="03000300000000000000" pitchFamily="66" charset="-120"/>
                <a:ea typeface="翩翩體 繁" panose="03000300000000000000" pitchFamily="66" charset="-120"/>
                <a:sym typeface="Marker Felt"/>
              </a:rPr>
              <a:t>活動清單</a:t>
            </a:r>
            <a:endParaRPr kumimoji="0" lang="en-US" altLang="zh-TW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翩翩體 繁" panose="03000300000000000000" pitchFamily="66" charset="-120"/>
              <a:ea typeface="翩翩體 繁" panose="03000300000000000000" pitchFamily="66" charset="-120"/>
              <a:sym typeface="Marker Fe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參加</a:t>
            </a:r>
            <a:r>
              <a:rPr lang="zh-TW" altLang="en-US" sz="3200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活動</a:t>
            </a:r>
            <a:r>
              <a:rPr lang="zh-TW" altLang="en-US" sz="3200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清單</a:t>
            </a:r>
            <a:endParaRPr lang="en-US" altLang="zh-TW" sz="3200"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16099" y="4864381"/>
            <a:ext cx="261926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r>
              <a:rPr lang="zh-TW" altLang="en-US" dirty="0"/>
              <a:t>新增評分</a:t>
            </a:r>
            <a:endParaRPr lang="en-US" altLang="zh-TW" dirty="0"/>
          </a:p>
          <a:p>
            <a:r>
              <a:rPr lang="zh-TW" altLang="en-US" dirty="0"/>
              <a:t>查詢評分</a:t>
            </a:r>
            <a:endParaRPr lang="en-US" altLang="zh-TW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616099" y="7515907"/>
            <a:ext cx="330885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r>
              <a:rPr lang="zh-TW" altLang="en-US" dirty="0"/>
              <a:t>新增運動紀錄</a:t>
            </a:r>
            <a:endParaRPr lang="en-US" altLang="zh-TW" dirty="0"/>
          </a:p>
          <a:p>
            <a:r>
              <a:rPr lang="zh-TW" altLang="en-US" dirty="0"/>
              <a:t>查詢運動紀錄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47" y="1335480"/>
            <a:ext cx="1975275" cy="19813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47" y="3934923"/>
            <a:ext cx="1975275" cy="19752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47" y="6528269"/>
            <a:ext cx="1975275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4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網頁畫面"/>
          <p:cNvSpPr txBox="1"/>
          <p:nvPr/>
        </p:nvSpPr>
        <p:spPr>
          <a:xfrm>
            <a:off x="414000" y="558000"/>
            <a:ext cx="2481449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功能簡介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272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5" y="144552"/>
            <a:ext cx="2774396" cy="168600"/>
          </a:xfrm>
          <a:prstGeom prst="rect">
            <a:avLst/>
          </a:prstGeom>
        </p:spPr>
      </p:pic>
      <p:pic>
        <p:nvPicPr>
          <p:cNvPr id="274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5455241" y="1286862"/>
            <a:ext cx="31917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TW" altLang="en-US" sz="4800" b="1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會員管理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440203" y="3927716"/>
            <a:ext cx="322183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800" b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pPr algn="l"/>
            <a:r>
              <a:rPr lang="zh-TW" altLang="en-US" dirty="0" smtClean="0"/>
              <a:t>好友管理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342069" y="6524246"/>
            <a:ext cx="341809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800" b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pPr algn="l"/>
            <a:r>
              <a:rPr lang="zh-TW" altLang="en-US" dirty="0"/>
              <a:t>管理者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616000" y="2006600"/>
            <a:ext cx="323674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3200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註冊</a:t>
            </a:r>
            <a:r>
              <a:rPr lang="en-US" altLang="zh-TW" sz="3200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/</a:t>
            </a:r>
            <a:r>
              <a:rPr lang="zh-TW" altLang="en-US" sz="3200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登</a:t>
            </a:r>
            <a:r>
              <a:rPr lang="zh-TW" altLang="en-US" sz="3200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入</a:t>
            </a:r>
            <a:endParaRPr kumimoji="0" lang="en-US" altLang="zh-TW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翩翩體 繁" panose="03000300000000000000" pitchFamily="66" charset="-120"/>
              <a:ea typeface="翩翩體 繁" panose="03000300000000000000" pitchFamily="66" charset="-120"/>
              <a:sym typeface="Marker Fe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修改個人資料</a:t>
            </a:r>
            <a:endParaRPr lang="en-US" altLang="zh-TW" sz="3200" dirty="0" smtClean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查詢會員資</a:t>
            </a:r>
            <a:r>
              <a:rPr lang="zh-TW" altLang="en-US" sz="3200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料</a:t>
            </a:r>
            <a:endParaRPr lang="en-US" altLang="zh-TW" sz="3200"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16000" y="4864381"/>
            <a:ext cx="439073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r>
              <a:rPr lang="zh-TW" altLang="en-US" dirty="0"/>
              <a:t>發送好友邀請</a:t>
            </a:r>
            <a:endParaRPr lang="en-US" altLang="zh-TW" dirty="0"/>
          </a:p>
          <a:p>
            <a:r>
              <a:rPr lang="zh-TW" altLang="en-US" dirty="0"/>
              <a:t>新增</a:t>
            </a:r>
            <a:r>
              <a:rPr lang="en-US" altLang="zh-TW" dirty="0"/>
              <a:t>/</a:t>
            </a:r>
            <a:r>
              <a:rPr lang="zh-TW" altLang="en-US" dirty="0"/>
              <a:t>刪除</a:t>
            </a:r>
            <a:r>
              <a:rPr lang="en-US" altLang="zh-TW" dirty="0"/>
              <a:t>/</a:t>
            </a:r>
            <a:r>
              <a:rPr lang="zh-TW" altLang="en-US" dirty="0"/>
              <a:t>查詢好友</a:t>
            </a:r>
            <a:endParaRPr lang="en-US" altLang="zh-TW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616000" y="7269685"/>
            <a:ext cx="473981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r>
              <a:rPr lang="zh-TW" altLang="en-US" dirty="0"/>
              <a:t>新增官方活動</a:t>
            </a:r>
            <a:endParaRPr lang="en-US" altLang="zh-TW" dirty="0"/>
          </a:p>
          <a:p>
            <a:r>
              <a:rPr lang="zh-TW" altLang="en-US" dirty="0"/>
              <a:t>刪除官方或自建活動</a:t>
            </a:r>
            <a:endParaRPr lang="en-US" altLang="zh-TW" dirty="0"/>
          </a:p>
          <a:p>
            <a:r>
              <a:rPr lang="zh-TW" altLang="en-US" dirty="0"/>
              <a:t>刪除文章及留言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00" y="1335600"/>
            <a:ext cx="1975275" cy="19813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00" y="3934248"/>
            <a:ext cx="1975275" cy="19752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00" y="6526800"/>
            <a:ext cx="1975275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2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網頁畫面"/>
          <p:cNvSpPr txBox="1"/>
          <p:nvPr/>
        </p:nvSpPr>
        <p:spPr>
          <a:xfrm>
            <a:off x="414000" y="558000"/>
            <a:ext cx="2481449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功能簡介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272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5" y="144552"/>
            <a:ext cx="2774396" cy="168600"/>
          </a:xfrm>
          <a:prstGeom prst="rect">
            <a:avLst/>
          </a:prstGeom>
        </p:spPr>
      </p:pic>
      <p:pic>
        <p:nvPicPr>
          <p:cNvPr id="274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5454000" y="1276763"/>
            <a:ext cx="167164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TW" altLang="en-US" sz="4800" b="1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文章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454000" y="3927716"/>
            <a:ext cx="200263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800" b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pPr algn="l"/>
            <a:r>
              <a:rPr lang="zh-TW" altLang="en-US" dirty="0" smtClean="0"/>
              <a:t>通知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454000" y="6525907"/>
            <a:ext cx="33514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800" b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pPr algn="l"/>
            <a:r>
              <a:rPr lang="zh-TW" altLang="en-US" dirty="0"/>
              <a:t>簽到管理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616000" y="2033953"/>
            <a:ext cx="254576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r>
              <a:rPr lang="zh-TW" altLang="en-US" dirty="0"/>
              <a:t>文章管理</a:t>
            </a:r>
            <a:endParaRPr lang="en-US" altLang="zh-TW" dirty="0"/>
          </a:p>
          <a:p>
            <a:r>
              <a:rPr lang="zh-TW" altLang="en-US" dirty="0"/>
              <a:t>留言管理</a:t>
            </a:r>
            <a:endParaRPr lang="en-US" altLang="zh-TW" dirty="0"/>
          </a:p>
          <a:p>
            <a:r>
              <a:rPr lang="zh-TW" altLang="en-US" dirty="0"/>
              <a:t>讚管理</a:t>
            </a:r>
            <a:endParaRPr lang="en-US" altLang="zh-TW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616000" y="4864381"/>
            <a:ext cx="42487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r>
              <a:rPr lang="zh-TW" altLang="en-US" dirty="0"/>
              <a:t>新增通知</a:t>
            </a:r>
            <a:endParaRPr lang="en-US" altLang="zh-TW" dirty="0"/>
          </a:p>
          <a:p>
            <a:r>
              <a:rPr lang="zh-TW" altLang="en-US" dirty="0"/>
              <a:t>查看通知</a:t>
            </a:r>
            <a:endParaRPr lang="en-US" altLang="zh-TW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616000" y="7515906"/>
            <a:ext cx="335128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defRPr>
            </a:lvl1pPr>
          </a:lstStyle>
          <a:p>
            <a:r>
              <a:rPr lang="zh-TW" altLang="en-US" dirty="0"/>
              <a:t>新增簽到紀錄</a:t>
            </a:r>
            <a:endParaRPr lang="en-US" altLang="zh-TW" dirty="0"/>
          </a:p>
          <a:p>
            <a:r>
              <a:rPr lang="zh-TW" altLang="en-US" dirty="0"/>
              <a:t>查詢簽到紀錄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00" y="1335600"/>
            <a:ext cx="1975275" cy="19813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00" y="3934800"/>
            <a:ext cx="1975275" cy="19752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00" y="6526800"/>
            <a:ext cx="1975275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2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圓角矩形"/>
          <p:cNvSpPr/>
          <p:nvPr/>
        </p:nvSpPr>
        <p:spPr>
          <a:xfrm>
            <a:off x="545107" y="-597615"/>
            <a:ext cx="5687425" cy="11113145"/>
          </a:xfrm>
          <a:prstGeom prst="roundRect">
            <a:avLst>
              <a:gd name="adj" fmla="val 14558"/>
            </a:avLst>
          </a:prstGeom>
          <a:solidFill>
            <a:srgbClr val="919191">
              <a:alpha val="707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網頁畫面"/>
          <p:cNvSpPr/>
          <p:nvPr/>
        </p:nvSpPr>
        <p:spPr>
          <a:xfrm>
            <a:off x="303406" y="3028901"/>
            <a:ext cx="6170827" cy="3695798"/>
          </a:xfrm>
          <a:prstGeom prst="rect">
            <a:avLst/>
          </a:prstGeom>
          <a:solidFill>
            <a:srgbClr val="F5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endParaRPr lang="en-US" dirty="0" smtClean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網頁介紹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262" name="Part 3"/>
          <p:cNvSpPr txBox="1">
            <a:spLocks noGrp="1"/>
          </p:cNvSpPr>
          <p:nvPr>
            <p:ph type="ctrTitle"/>
          </p:nvPr>
        </p:nvSpPr>
        <p:spPr>
          <a:xfrm>
            <a:off x="-646028" y="2638407"/>
            <a:ext cx="5413392" cy="1931157"/>
          </a:xfrm>
          <a:prstGeom prst="rect">
            <a:avLst/>
          </a:prstGeom>
        </p:spPr>
        <p:txBody>
          <a:bodyPr/>
          <a:lstStyle>
            <a:lvl1pPr>
              <a:defRPr sz="8900">
                <a:solidFill>
                  <a:srgbClr val="000000"/>
                </a:solidFill>
              </a:defRPr>
            </a:lvl1pPr>
          </a:lstStyle>
          <a:p>
            <a:r>
              <a:rPr dirty="0"/>
              <a:t>Part </a:t>
            </a:r>
            <a:r>
              <a:rPr lang="en-US" altLang="zh-TW" dirty="0" smtClean="0"/>
              <a:t>4</a:t>
            </a:r>
            <a:endParaRPr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6" name="健康意識抬頭…"/>
          <p:cNvSpPr txBox="1"/>
          <p:nvPr/>
        </p:nvSpPr>
        <p:spPr>
          <a:xfrm>
            <a:off x="4346421" y="6129664"/>
            <a:ext cx="179536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defTabSz="457200">
              <a:defRPr sz="2300">
                <a:solidFill>
                  <a:srgbClr val="000000"/>
                </a:solidFill>
                <a:latin typeface="Hannotate TC Regular"/>
                <a:ea typeface="Hannotate TC Regular"/>
                <a:cs typeface="Hannotate TC Regular"/>
                <a:sym typeface="Hannotate TC Regular"/>
              </a:defRPr>
            </a:pPr>
            <a:r>
              <a:rPr lang="zh-TW" altLang="en-US" sz="3200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劉安報告</a:t>
            </a:r>
            <a:endParaRPr sz="2400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7613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-1542789" y="5599993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網頁—首頁"/>
          <p:cNvSpPr txBox="1"/>
          <p:nvPr/>
        </p:nvSpPr>
        <p:spPr>
          <a:xfrm>
            <a:off x="414000" y="558000"/>
            <a:ext cx="4905189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defRPr sz="5200">
                <a:solidFill>
                  <a:srgbClr val="FFFFFF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網頁</a:t>
            </a:r>
            <a:r>
              <a:rPr lang="zh-TW" altLang="en-US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畫面</a:t>
            </a:r>
            <a:r>
              <a:rPr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dirty="0" err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首頁</a:t>
            </a:r>
            <a:endParaRPr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272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274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3"/>
          <a:stretch/>
        </p:blipFill>
        <p:spPr>
          <a:xfrm>
            <a:off x="1008000" y="2376000"/>
            <a:ext cx="10924800" cy="5915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16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8" t="408" r="230" b="83706"/>
          <a:stretch/>
        </p:blipFill>
        <p:spPr>
          <a:xfrm>
            <a:off x="369786" y="3770531"/>
            <a:ext cx="12238708" cy="1898936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88515" y="4185164"/>
            <a:ext cx="4020854" cy="133546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8244086" y="4414484"/>
            <a:ext cx="726510" cy="87682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459973" y="4217703"/>
            <a:ext cx="4020854" cy="133546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8945188" y="4414484"/>
            <a:ext cx="726510" cy="87682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71446" t="12684" r="10710" b="59519"/>
          <a:stretch/>
        </p:blipFill>
        <p:spPr>
          <a:xfrm>
            <a:off x="7094047" y="5289259"/>
            <a:ext cx="3263329" cy="2859435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9650686" y="4414484"/>
            <a:ext cx="726510" cy="87682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72405" t="12066" r="7134" b="76472"/>
          <a:stretch/>
        </p:blipFill>
        <p:spPr>
          <a:xfrm>
            <a:off x="7390374" y="5289259"/>
            <a:ext cx="3741821" cy="1179095"/>
          </a:xfrm>
          <a:prstGeom prst="rect">
            <a:avLst/>
          </a:prstGeom>
        </p:spPr>
      </p:pic>
      <p:sp>
        <p:nvSpPr>
          <p:cNvPr id="30" name="橢圓 29"/>
          <p:cNvSpPr/>
          <p:nvPr/>
        </p:nvSpPr>
        <p:spPr>
          <a:xfrm>
            <a:off x="10352650" y="4414484"/>
            <a:ext cx="726510" cy="87682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11033602" y="4414484"/>
            <a:ext cx="726510" cy="87682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/>
          <a:srcRect l="90277" t="12398" r="684" b="78427"/>
          <a:stretch/>
        </p:blipFill>
        <p:spPr>
          <a:xfrm>
            <a:off x="10822429" y="5289259"/>
            <a:ext cx="1653066" cy="943859"/>
          </a:xfrm>
          <a:prstGeom prst="rect">
            <a:avLst/>
          </a:prstGeom>
        </p:spPr>
      </p:pic>
      <p:sp>
        <p:nvSpPr>
          <p:cNvPr id="32" name="橢圓 31"/>
          <p:cNvSpPr/>
          <p:nvPr/>
        </p:nvSpPr>
        <p:spPr>
          <a:xfrm>
            <a:off x="11725775" y="4413057"/>
            <a:ext cx="726510" cy="87682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590965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矩形"/>
          <p:cNvSpPr/>
          <p:nvPr/>
        </p:nvSpPr>
        <p:spPr>
          <a:xfrm>
            <a:off x="-1630472" y="5599613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3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285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287" name="網頁畫面"/>
          <p:cNvSpPr txBox="1"/>
          <p:nvPr/>
        </p:nvSpPr>
        <p:spPr>
          <a:xfrm>
            <a:off x="415467" y="558000"/>
            <a:ext cx="7041992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網頁畫面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個人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頁面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(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貼文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)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288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290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"/>
          <a:stretch/>
        </p:blipFill>
        <p:spPr>
          <a:xfrm>
            <a:off x="1008000" y="2376000"/>
            <a:ext cx="10924800" cy="590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977364" y="2991339"/>
            <a:ext cx="818422" cy="550293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03" y="1571738"/>
            <a:ext cx="10058400" cy="7746123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矩形"/>
          <p:cNvSpPr/>
          <p:nvPr/>
        </p:nvSpPr>
        <p:spPr>
          <a:xfrm>
            <a:off x="-878910" y="5561107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3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285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287" name="網頁畫面"/>
          <p:cNvSpPr txBox="1"/>
          <p:nvPr/>
        </p:nvSpPr>
        <p:spPr>
          <a:xfrm>
            <a:off x="414000" y="558000"/>
            <a:ext cx="704199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網頁畫面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個人頁面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(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好友</a:t>
            </a:r>
            <a:r>
              <a:rPr lang="en-US" altLang="zh-TW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)</a:t>
            </a:r>
            <a:endParaRPr lang="zh-TW" altLang="en-US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288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290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4"/>
          <a:stretch/>
        </p:blipFill>
        <p:spPr>
          <a:xfrm>
            <a:off x="1008000" y="2376000"/>
            <a:ext cx="10924800" cy="587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471239" y="3852055"/>
            <a:ext cx="818422" cy="550293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26959" r="5568" b="32597"/>
          <a:stretch/>
        </p:blipFill>
        <p:spPr>
          <a:xfrm>
            <a:off x="888389" y="3482059"/>
            <a:ext cx="11164021" cy="3324120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58574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矩形"/>
          <p:cNvSpPr/>
          <p:nvPr/>
        </p:nvSpPr>
        <p:spPr>
          <a:xfrm>
            <a:off x="-878910" y="5561107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3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285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287" name="網頁畫面"/>
          <p:cNvSpPr txBox="1"/>
          <p:nvPr/>
        </p:nvSpPr>
        <p:spPr>
          <a:xfrm>
            <a:off x="414000" y="558000"/>
            <a:ext cx="8826134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網頁畫面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個人頁面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(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已參加活動</a:t>
            </a:r>
            <a:r>
              <a:rPr lang="en-US" altLang="zh-TW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)</a:t>
            </a:r>
            <a:endParaRPr lang="zh-TW" altLang="en-US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290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3"/>
          <a:stretch/>
        </p:blipFill>
        <p:spPr>
          <a:xfrm>
            <a:off x="1008000" y="2376000"/>
            <a:ext cx="10924800" cy="5915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880451" y="3866164"/>
            <a:ext cx="818422" cy="550293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27541" r="5139" b="32735"/>
          <a:stretch/>
        </p:blipFill>
        <p:spPr>
          <a:xfrm>
            <a:off x="579682" y="3866164"/>
            <a:ext cx="11781436" cy="3416817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7391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6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18948" y="1587750"/>
            <a:ext cx="3951961" cy="2886207"/>
            <a:chOff x="218948" y="1587750"/>
            <a:chExt cx="3951961" cy="2886207"/>
          </a:xfrm>
        </p:grpSpPr>
        <p:sp>
          <p:nvSpPr>
            <p:cNvPr id="12" name="矩形 11"/>
            <p:cNvSpPr/>
            <p:nvPr/>
          </p:nvSpPr>
          <p:spPr>
            <a:xfrm>
              <a:off x="218948" y="1587750"/>
              <a:ext cx="3741106" cy="2637774"/>
            </a:xfrm>
            <a:prstGeom prst="rect">
              <a:avLst/>
            </a:prstGeom>
            <a:solidFill>
              <a:srgbClr val="FF7F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29803" y="1836183"/>
              <a:ext cx="3741106" cy="26377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496452" y="3301007"/>
              <a:ext cx="3607808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3">
                <a:defRPr sz="4500">
                  <a:solidFill>
                    <a:srgbClr val="000000"/>
                  </a:solidFill>
                </a:defRPr>
              </a:pPr>
              <a:r>
                <a:rPr lang="zh-TW" altLang="en-US" sz="5400" b="1" dirty="0">
                  <a:latin typeface="翩翩體 繁" panose="03000300000000000000" pitchFamily="66" charset="-120"/>
                  <a:ea typeface="翩翩體 繁" panose="03000300000000000000" pitchFamily="66" charset="-120"/>
                  <a:cs typeface="HanziPen TC Bold"/>
                  <a:sym typeface="HanziPen TC Bold"/>
                </a:rPr>
                <a:t>專題背景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953768" y="2103137"/>
              <a:ext cx="270575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TW" sz="4800" dirty="0">
                  <a:solidFill>
                    <a:srgbClr val="000000"/>
                  </a:solidFill>
                </a:rPr>
                <a:t>Part 1</a:t>
              </a:r>
              <a:endParaRPr kumimoji="0" lang="zh-TW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Marker Fe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555286" y="1608605"/>
            <a:ext cx="3741106" cy="26377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66141" y="1857038"/>
            <a:ext cx="3741106" cy="2637774"/>
          </a:xfrm>
          <a:prstGeom prst="rect">
            <a:avLst/>
          </a:prstGeom>
          <a:solidFill>
            <a:srgbClr val="C0C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32790" y="3291935"/>
            <a:ext cx="360780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2">
              <a:defRPr sz="4500">
                <a:solidFill>
                  <a:srgbClr val="000000"/>
                </a:solidFill>
              </a:defRPr>
            </a:pPr>
            <a:r>
              <a:rPr lang="zh-TW" altLang="en-US" sz="5400" b="1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  <a:sym typeface="HanziPen TC Bold"/>
              </a:rPr>
              <a:t>系統目標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302678" y="2103136"/>
            <a:ext cx="270575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Part 2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891624" y="1587750"/>
            <a:ext cx="3741106" cy="2637774"/>
          </a:xfrm>
          <a:prstGeom prst="rect">
            <a:avLst/>
          </a:prstGeom>
          <a:solidFill>
            <a:srgbClr val="FF7F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02479" y="1836183"/>
            <a:ext cx="3741106" cy="26377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169127" y="3312665"/>
            <a:ext cx="360780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>
              <a:defRPr sz="4500">
                <a:solidFill>
                  <a:srgbClr val="000000"/>
                </a:solidFill>
              </a:defRPr>
            </a:pPr>
            <a:r>
              <a:rPr lang="zh-TW" altLang="en-US" sz="5400" b="1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  <a:sym typeface="HanziPen TC Bold"/>
              </a:rPr>
              <a:t>功能簡介</a:t>
            </a:r>
            <a:endParaRPr lang="zh-TW" altLang="en-US" sz="5400" b="1"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Bold"/>
              <a:sym typeface="HanziPen TC Bold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553504" y="2099538"/>
            <a:ext cx="270575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Part 3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2299" y="5620637"/>
            <a:ext cx="3741106" cy="26377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63154" y="5869070"/>
            <a:ext cx="3741106" cy="2637774"/>
          </a:xfrm>
          <a:prstGeom prst="rect">
            <a:avLst/>
          </a:prstGeom>
          <a:solidFill>
            <a:srgbClr val="C0C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29802" y="7241458"/>
            <a:ext cx="360780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lang="zh-TW" altLang="en-US" sz="5400" b="1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</a:rPr>
              <a:t>網頁介紹</a:t>
            </a:r>
            <a:endParaRPr lang="zh-TW" altLang="en-US" sz="5400" b="1"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Bold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80827" y="6225900"/>
            <a:ext cx="270575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Part </a:t>
            </a:r>
            <a:r>
              <a:rPr lang="en-US" altLang="zh-TW" sz="4800" dirty="0" smtClean="0">
                <a:solidFill>
                  <a:srgbClr val="000000"/>
                </a:solidFill>
              </a:rPr>
              <a:t>4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55286" y="5620637"/>
            <a:ext cx="3741106" cy="2637774"/>
          </a:xfrm>
          <a:prstGeom prst="rect">
            <a:avLst/>
          </a:prstGeom>
          <a:solidFill>
            <a:srgbClr val="FF7F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66141" y="5869070"/>
            <a:ext cx="3741106" cy="26377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766141" y="7324822"/>
            <a:ext cx="360780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lang="en-US" altLang="zh-TW" sz="5400" b="1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</a:rPr>
              <a:t>APP</a:t>
            </a:r>
            <a:r>
              <a:rPr lang="zh-TW" altLang="en-US" sz="5400" b="1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</a:rPr>
              <a:t>介紹</a:t>
            </a:r>
            <a:endParaRPr lang="zh-TW" altLang="en-US" sz="5400" b="1"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Bold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83814" y="6222068"/>
            <a:ext cx="270575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Part </a:t>
            </a:r>
            <a:r>
              <a:rPr lang="en-US" altLang="zh-TW" sz="4800" dirty="0" smtClean="0">
                <a:solidFill>
                  <a:srgbClr val="000000"/>
                </a:solidFill>
              </a:rPr>
              <a:t>5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91625" y="5620637"/>
            <a:ext cx="3741106" cy="26377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102480" y="5869070"/>
            <a:ext cx="3741106" cy="2637774"/>
          </a:xfrm>
          <a:prstGeom prst="rect">
            <a:avLst/>
          </a:prstGeom>
          <a:solidFill>
            <a:srgbClr val="C0C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9169128" y="7241458"/>
            <a:ext cx="360780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lang="zh-TW" altLang="en-US" sz="5400" b="1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</a:rPr>
              <a:t>未來發展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9620153" y="6225900"/>
            <a:ext cx="270575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Part </a:t>
            </a:r>
            <a:r>
              <a:rPr lang="en-US" altLang="zh-TW" sz="4800" dirty="0" smtClean="0">
                <a:solidFill>
                  <a:srgbClr val="000000"/>
                </a:solidFill>
              </a:rPr>
              <a:t>6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259263" y="9112677"/>
            <a:ext cx="439223" cy="410369"/>
          </a:xfrm>
          <a:prstGeom prst="rect">
            <a:avLst/>
          </a:prstGeom>
        </p:spPr>
        <p:txBody>
          <a:bodyPr anchor="b"/>
          <a:lstStyle>
            <a:lvl1pPr>
              <a:defRPr sz="20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algn="r"/>
            <a:fld id="{86CB4B4D-7CA3-9044-876B-883B54F8677D}" type="slidenum">
              <a:rPr lang="en-US" altLang="zh-TW" smtClean="0"/>
              <a:pPr algn="r"/>
              <a:t>2</a:t>
            </a:fld>
            <a:endParaRPr lang="zh-TW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矩形"/>
          <p:cNvSpPr/>
          <p:nvPr/>
        </p:nvSpPr>
        <p:spPr>
          <a:xfrm>
            <a:off x="-803054" y="5389994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3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285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287" name="網頁畫面"/>
          <p:cNvSpPr txBox="1"/>
          <p:nvPr/>
        </p:nvSpPr>
        <p:spPr>
          <a:xfrm>
            <a:off x="414000" y="558000"/>
            <a:ext cx="823142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網頁畫面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個人頁面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(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運動紀錄</a:t>
            </a:r>
            <a:r>
              <a:rPr lang="en-US" altLang="zh-TW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)</a:t>
            </a:r>
            <a:endParaRPr lang="zh-TW" altLang="en-US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288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290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3"/>
          <a:stretch/>
        </p:blipFill>
        <p:spPr>
          <a:xfrm>
            <a:off x="1008000" y="2376000"/>
            <a:ext cx="10924800" cy="5915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331994" y="3852055"/>
            <a:ext cx="818422" cy="550293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3" t="26975" r="7178" b="53044"/>
          <a:stretch/>
        </p:blipFill>
        <p:spPr>
          <a:xfrm>
            <a:off x="442471" y="4523724"/>
            <a:ext cx="12055857" cy="1834267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7282205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矩形"/>
          <p:cNvSpPr/>
          <p:nvPr/>
        </p:nvSpPr>
        <p:spPr>
          <a:xfrm>
            <a:off x="-1542789" y="5599993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1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03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305" name="網頁畫面"/>
          <p:cNvSpPr txBox="1"/>
          <p:nvPr/>
        </p:nvSpPr>
        <p:spPr>
          <a:xfrm>
            <a:off x="414000" y="558000"/>
            <a:ext cx="426559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網頁畫面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活動</a:t>
            </a:r>
            <a:endParaRPr lang="zh-TW" altLang="en-US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306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08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6"/>
          <a:stretch/>
        </p:blipFill>
        <p:spPr>
          <a:xfrm>
            <a:off x="1008000" y="2376000"/>
            <a:ext cx="10930136" cy="5811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"/>
          <a:stretch/>
        </p:blipFill>
        <p:spPr>
          <a:xfrm>
            <a:off x="1008000" y="2376000"/>
            <a:ext cx="10930136" cy="5799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6"/>
          <a:srcRect b="4074"/>
          <a:stretch/>
        </p:blipFill>
        <p:spPr>
          <a:xfrm>
            <a:off x="992172" y="2376000"/>
            <a:ext cx="10961792" cy="59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l="4156" t="52655" r="34818" b="17685"/>
          <a:stretch/>
        </p:blipFill>
        <p:spPr>
          <a:xfrm>
            <a:off x="414444" y="5142692"/>
            <a:ext cx="11071994" cy="3026876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71988" t="53241" r="13085" b="25490"/>
          <a:stretch/>
        </p:blipFill>
        <p:spPr>
          <a:xfrm>
            <a:off x="9082608" y="5515893"/>
            <a:ext cx="2265330" cy="1815596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矩形"/>
          <p:cNvSpPr/>
          <p:nvPr/>
        </p:nvSpPr>
        <p:spPr>
          <a:xfrm>
            <a:off x="-1542789" y="5599993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1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03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305" name="網頁畫面"/>
          <p:cNvSpPr txBox="1"/>
          <p:nvPr/>
        </p:nvSpPr>
        <p:spPr>
          <a:xfrm>
            <a:off x="414000" y="558000"/>
            <a:ext cx="426559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網頁畫面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天氣</a:t>
            </a:r>
            <a:endParaRPr lang="zh-TW" altLang="en-US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306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08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3785"/>
          <a:stretch/>
        </p:blipFill>
        <p:spPr>
          <a:xfrm>
            <a:off x="1008000" y="2376000"/>
            <a:ext cx="10924800" cy="5912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54848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圓角矩形"/>
          <p:cNvSpPr/>
          <p:nvPr/>
        </p:nvSpPr>
        <p:spPr>
          <a:xfrm>
            <a:off x="545107" y="-597615"/>
            <a:ext cx="5687425" cy="11113145"/>
          </a:xfrm>
          <a:prstGeom prst="roundRect">
            <a:avLst>
              <a:gd name="adj" fmla="val 14558"/>
            </a:avLst>
          </a:prstGeom>
          <a:solidFill>
            <a:srgbClr val="919191">
              <a:alpha val="707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網頁畫面"/>
          <p:cNvSpPr/>
          <p:nvPr/>
        </p:nvSpPr>
        <p:spPr>
          <a:xfrm>
            <a:off x="303406" y="3028901"/>
            <a:ext cx="6170827" cy="3695798"/>
          </a:xfrm>
          <a:prstGeom prst="rect">
            <a:avLst/>
          </a:prstGeom>
          <a:solidFill>
            <a:srgbClr val="F5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endParaRPr lang="en-US" dirty="0" smtClean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lang="en-US" altLang="zh-TW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APP</a:t>
            </a: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介紹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262" name="Part 3"/>
          <p:cNvSpPr txBox="1">
            <a:spLocks noGrp="1"/>
          </p:cNvSpPr>
          <p:nvPr>
            <p:ph type="ctrTitle"/>
          </p:nvPr>
        </p:nvSpPr>
        <p:spPr>
          <a:xfrm>
            <a:off x="-646028" y="2638407"/>
            <a:ext cx="5413392" cy="1931157"/>
          </a:xfrm>
          <a:prstGeom prst="rect">
            <a:avLst/>
          </a:prstGeom>
        </p:spPr>
        <p:txBody>
          <a:bodyPr/>
          <a:lstStyle>
            <a:lvl1pPr>
              <a:defRPr sz="8900">
                <a:solidFill>
                  <a:srgbClr val="000000"/>
                </a:solidFill>
              </a:defRPr>
            </a:lvl1pPr>
          </a:lstStyle>
          <a:p>
            <a:r>
              <a:rPr dirty="0"/>
              <a:t>Part </a:t>
            </a:r>
            <a:r>
              <a:rPr lang="en-US" altLang="zh-TW" dirty="0" smtClean="0"/>
              <a:t>5</a:t>
            </a:r>
            <a:endParaRPr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6" name="健康意識抬頭…"/>
          <p:cNvSpPr txBox="1"/>
          <p:nvPr/>
        </p:nvSpPr>
        <p:spPr>
          <a:xfrm>
            <a:off x="4134825" y="6129664"/>
            <a:ext cx="221855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defTabSz="457200">
              <a:defRPr sz="2300">
                <a:solidFill>
                  <a:srgbClr val="000000"/>
                </a:solidFill>
                <a:latin typeface="Hannotate TC Regular"/>
                <a:ea typeface="Hannotate TC Regular"/>
                <a:cs typeface="Hannotate TC Regular"/>
                <a:sym typeface="Hannotate TC Regular"/>
              </a:defRPr>
            </a:pPr>
            <a:r>
              <a:rPr lang="zh-TW" altLang="en-US" sz="3200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郭加于報告</a:t>
            </a:r>
            <a:endParaRPr sz="2400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945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矩形"/>
          <p:cNvSpPr/>
          <p:nvPr/>
        </p:nvSpPr>
        <p:spPr>
          <a:xfrm>
            <a:off x="-1542789" y="5599993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APP畫面"/>
          <p:cNvSpPr txBox="1"/>
          <p:nvPr/>
        </p:nvSpPr>
        <p:spPr>
          <a:xfrm>
            <a:off x="414000" y="558000"/>
            <a:ext cx="5226494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>
                <a:latin typeface="翩翩體 繁" panose="03000300000000000000" pitchFamily="66" charset="-120"/>
                <a:ea typeface="翩翩體 繁" panose="03000300000000000000" pitchFamily="66" charset="-120"/>
              </a:rPr>
              <a:t>APP</a:t>
            </a:r>
            <a:r>
              <a:rPr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畫面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lang="zh-TW" altLang="en-US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開始</a:t>
            </a: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運動</a:t>
            </a:r>
            <a:endParaRPr lang="zh-TW" altLang="en-US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323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25" name="線條 線條" descr="線條 線條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327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29" name="線條 線條" descr="線條 線條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" y="2304000"/>
            <a:ext cx="3482927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21" y="2304000"/>
            <a:ext cx="3442500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169" y="2304000"/>
            <a:ext cx="3433170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</a:t>
            </a:fld>
            <a:endParaRPr lang="zh-TW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矩形"/>
          <p:cNvSpPr/>
          <p:nvPr/>
        </p:nvSpPr>
        <p:spPr>
          <a:xfrm>
            <a:off x="-1542789" y="5599993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22" name="APP畫面"/>
          <p:cNvSpPr txBox="1"/>
          <p:nvPr/>
        </p:nvSpPr>
        <p:spPr>
          <a:xfrm>
            <a:off x="414000" y="558000"/>
            <a:ext cx="4037707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>
                <a:latin typeface="翩翩體 繁" panose="03000300000000000000" pitchFamily="66" charset="-120"/>
                <a:ea typeface="翩翩體 繁" panose="03000300000000000000" pitchFamily="66" charset="-120"/>
              </a:rPr>
              <a:t>APP</a:t>
            </a:r>
            <a:r>
              <a:rPr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畫面</a:t>
            </a:r>
            <a:r>
              <a:rPr lang="en-US" altLang="zh-CHT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lang="zh-CHT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紀錄</a:t>
            </a:r>
            <a:endParaRPr lang="zh-CHT" altLang="en-US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323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25" name="線條 線條" descr="線條 線條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327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29" name="線條 線條" descr="線條 線條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5" y="2304000"/>
            <a:ext cx="3448702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75" y="2304000"/>
            <a:ext cx="3469933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8905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矩形"/>
          <p:cNvSpPr/>
          <p:nvPr/>
        </p:nvSpPr>
        <p:spPr>
          <a:xfrm>
            <a:off x="-1542789" y="5599993"/>
            <a:ext cx="14834907" cy="464557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APP畫面"/>
          <p:cNvSpPr txBox="1"/>
          <p:nvPr/>
        </p:nvSpPr>
        <p:spPr>
          <a:xfrm>
            <a:off x="414000" y="558000"/>
            <a:ext cx="404117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>
                <a:latin typeface="翩翩體 繁" panose="03000300000000000000" pitchFamily="66" charset="-120"/>
                <a:ea typeface="翩翩體 繁" panose="03000300000000000000" pitchFamily="66" charset="-120"/>
              </a:rPr>
              <a:t>APP</a:t>
            </a:r>
            <a:r>
              <a:rPr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畫面</a:t>
            </a:r>
            <a:r>
              <a:rPr lang="en-US" altLang="zh-TW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—</a:t>
            </a: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天氣</a:t>
            </a:r>
            <a:endParaRPr lang="zh-TW" altLang="en-US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323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25" name="線條 線條" descr="線條 線條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327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29" name="線條 線條" descr="線條 線條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63" y="2304000"/>
            <a:ext cx="3468556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75" y="2304000"/>
            <a:ext cx="3453369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754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圓角矩形"/>
          <p:cNvSpPr/>
          <p:nvPr/>
        </p:nvSpPr>
        <p:spPr>
          <a:xfrm>
            <a:off x="545107" y="-597615"/>
            <a:ext cx="5687425" cy="11113145"/>
          </a:xfrm>
          <a:prstGeom prst="roundRect">
            <a:avLst>
              <a:gd name="adj" fmla="val 14558"/>
            </a:avLst>
          </a:prstGeom>
          <a:solidFill>
            <a:srgbClr val="919191">
              <a:alpha val="707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未來發展"/>
          <p:cNvSpPr/>
          <p:nvPr/>
        </p:nvSpPr>
        <p:spPr>
          <a:xfrm>
            <a:off x="303406" y="3028901"/>
            <a:ext cx="6170827" cy="3695798"/>
          </a:xfrm>
          <a:prstGeom prst="rect">
            <a:avLst/>
          </a:prstGeom>
          <a:solidFill>
            <a:srgbClr val="F5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endParaRPr lang="en-US" dirty="0" smtClean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未來發展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336" name="Part 5"/>
          <p:cNvSpPr txBox="1">
            <a:spLocks noGrp="1"/>
          </p:cNvSpPr>
          <p:nvPr>
            <p:ph type="ctrTitle"/>
          </p:nvPr>
        </p:nvSpPr>
        <p:spPr>
          <a:xfrm>
            <a:off x="-646028" y="2638407"/>
            <a:ext cx="5413392" cy="1931157"/>
          </a:xfrm>
          <a:prstGeom prst="rect">
            <a:avLst/>
          </a:prstGeom>
        </p:spPr>
        <p:txBody>
          <a:bodyPr/>
          <a:lstStyle>
            <a:lvl1pPr>
              <a:defRPr sz="8900">
                <a:solidFill>
                  <a:srgbClr val="000000"/>
                </a:solidFill>
              </a:defRPr>
            </a:lvl1pPr>
          </a:lstStyle>
          <a:p>
            <a:r>
              <a:rPr dirty="0"/>
              <a:t>Part </a:t>
            </a:r>
            <a:r>
              <a:rPr lang="en-US" altLang="zh-TW" dirty="0" smtClean="0"/>
              <a:t>6</a:t>
            </a:r>
            <a:endParaRPr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27</a:t>
            </a:fld>
            <a:endParaRPr lang="zh-TW" altLang="en-US"/>
          </a:p>
        </p:txBody>
      </p:sp>
      <p:sp>
        <p:nvSpPr>
          <p:cNvPr id="6" name="健康意識抬頭…"/>
          <p:cNvSpPr txBox="1"/>
          <p:nvPr/>
        </p:nvSpPr>
        <p:spPr>
          <a:xfrm>
            <a:off x="4134825" y="6129664"/>
            <a:ext cx="221855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defTabSz="457200">
              <a:defRPr sz="2300">
                <a:solidFill>
                  <a:srgbClr val="000000"/>
                </a:solidFill>
                <a:latin typeface="Hannotate TC Regular"/>
                <a:ea typeface="Hannotate TC Regular"/>
                <a:cs typeface="Hannotate TC Regular"/>
                <a:sym typeface="Hannotate TC Regular"/>
              </a:defRPr>
            </a:pPr>
            <a:r>
              <a:rPr lang="zh-TW" altLang="en-US" sz="3200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郭加于報告</a:t>
            </a:r>
            <a:endParaRPr sz="2400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矩形"/>
          <p:cNvSpPr/>
          <p:nvPr/>
        </p:nvSpPr>
        <p:spPr>
          <a:xfrm>
            <a:off x="6281655" y="2758636"/>
            <a:ext cx="6805154" cy="4337928"/>
          </a:xfrm>
          <a:prstGeom prst="rect">
            <a:avLst/>
          </a:prstGeom>
          <a:solidFill>
            <a:srgbClr val="FFDA9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39" name="未來發展"/>
          <p:cNvSpPr txBox="1"/>
          <p:nvPr/>
        </p:nvSpPr>
        <p:spPr>
          <a:xfrm>
            <a:off x="414000" y="558000"/>
            <a:ext cx="2481449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>
                <a:latin typeface="翩翩體 繁" panose="03000300000000000000" pitchFamily="66" charset="-120"/>
                <a:ea typeface="翩翩體 繁" panose="03000300000000000000" pitchFamily="66" charset="-120"/>
              </a:rPr>
              <a:t>未來發展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340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342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pic>
        <p:nvPicPr>
          <p:cNvPr id="344" name="dsc_8565dsc_8565.JPG" descr="dsc_8565dsc_856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9053" y="2760133"/>
            <a:ext cx="6502401" cy="433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pport.png" descr="suppor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30767" y="6009750"/>
            <a:ext cx="763200" cy="7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trophy.png" descr="trophy.png"/>
          <p:cNvPicPr>
            <a:picLocks noChangeAspect="1"/>
          </p:cNvPicPr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6830767" y="3074023"/>
            <a:ext cx="7620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喜好運動的民眾…"/>
          <p:cNvSpPr txBox="1"/>
          <p:nvPr/>
        </p:nvSpPr>
        <p:spPr>
          <a:xfrm>
            <a:off x="7731356" y="3050510"/>
            <a:ext cx="5037276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CFCFC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dirty="0" err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喜好運動的民眾</a:t>
            </a:r>
            <a:endParaRPr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</a:endParaRPr>
          </a:p>
          <a:p>
            <a:pPr algn="l" defTabSz="457200">
              <a:defRPr sz="2600">
                <a:solidFill>
                  <a:srgbClr val="FCFCFC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藉由此平台找到適合的運動賽</a:t>
            </a:r>
            <a:r>
              <a:rPr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事</a:t>
            </a:r>
            <a:endParaRPr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348" name="全民動起來…"/>
          <p:cNvSpPr txBox="1"/>
          <p:nvPr/>
        </p:nvSpPr>
        <p:spPr>
          <a:xfrm>
            <a:off x="7731356" y="6041433"/>
            <a:ext cx="5248232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FFFFF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dirty="0" err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全民動起來</a:t>
            </a:r>
            <a:endParaRPr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</a:endParaRPr>
          </a:p>
          <a:p>
            <a:pPr algn="l" defTabSz="457200">
              <a:defRPr sz="2600">
                <a:solidFill>
                  <a:srgbClr val="FFFFFF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dirty="0" err="1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</a:rPr>
              <a:t>藉運動正能量之力感染身邊的朋友</a:t>
            </a:r>
            <a:endParaRPr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349" name="running.png" descr="runni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30767" y="4571999"/>
            <a:ext cx="762001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HOW健康？跟著我做就對了！"/>
          <p:cNvSpPr txBox="1"/>
          <p:nvPr/>
        </p:nvSpPr>
        <p:spPr>
          <a:xfrm>
            <a:off x="2221542" y="8125422"/>
            <a:ext cx="945290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sz="5400" dirty="0" err="1">
                <a:latin typeface="翩翩體 繁" panose="03000300000000000000" pitchFamily="66" charset="-120"/>
                <a:ea typeface="翩翩體 繁" panose="03000300000000000000" pitchFamily="66" charset="-120"/>
              </a:rPr>
              <a:t>HOW健康？跟著我做就對了</a:t>
            </a:r>
            <a:r>
              <a:rPr sz="5400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28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7731356" y="4536763"/>
            <a:ext cx="4182533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600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</a:rPr>
              <a:t>使用系統搭配的</a:t>
            </a:r>
            <a:r>
              <a:rPr lang="en-US" altLang="zh-TW" sz="2600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</a:rPr>
              <a:t>APP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600" dirty="0" smtClean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Bold"/>
              </a:rPr>
              <a:t>紀錄你的日常運動生活</a:t>
            </a:r>
            <a:endParaRPr lang="zh-TW" altLang="en-US" sz="2600" dirty="0">
              <a:solidFill>
                <a:srgbClr val="000000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Bold"/>
            </a:endParaRPr>
          </a:p>
        </p:txBody>
      </p:sp>
    </p:spTree>
    <p:extLst>
      <p:ext uri="{BB962C8B-B14F-4D97-AF65-F5344CB8AC3E}">
        <p14:creationId xmlns:p14="http://schemas.microsoft.com/office/powerpoint/2010/main" val="12745495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線條 線條" descr="線條 線條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2899006" y="3055904"/>
            <a:ext cx="6123597" cy="254001"/>
          </a:xfrm>
          <a:prstGeom prst="rect">
            <a:avLst/>
          </a:prstGeom>
        </p:spPr>
      </p:pic>
      <p:pic>
        <p:nvPicPr>
          <p:cNvPr id="361" name="線條 線條" descr="線條 線條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847569" y="1837734"/>
            <a:ext cx="3915854" cy="254001"/>
          </a:xfrm>
          <a:prstGeom prst="rect">
            <a:avLst/>
          </a:prstGeom>
        </p:spPr>
      </p:pic>
      <p:pic>
        <p:nvPicPr>
          <p:cNvPr id="363" name="線條 線條" descr="線條 線條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-1795134" y="7737192"/>
            <a:ext cx="3915854" cy="254001"/>
          </a:xfrm>
          <a:prstGeom prst="rect">
            <a:avLst/>
          </a:prstGeom>
        </p:spPr>
      </p:pic>
      <p:pic>
        <p:nvPicPr>
          <p:cNvPr id="365" name="線條 線條" descr="線條 線條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9743698" y="6488670"/>
            <a:ext cx="6123596" cy="254001"/>
          </a:xfrm>
          <a:prstGeom prst="rect">
            <a:avLst/>
          </a:prstGeom>
        </p:spPr>
      </p:pic>
      <p:pic>
        <p:nvPicPr>
          <p:cNvPr id="369" name="white2_removebg.png" descr="white2_removeb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16862" y="5243427"/>
            <a:ext cx="4859588" cy="3779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線條 線條" descr="線條 線條"/>
          <p:cNvPicPr>
            <a:picLocks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418" y="20433"/>
            <a:ext cx="13125636" cy="254001"/>
          </a:xfrm>
          <a:prstGeom prst="rect">
            <a:avLst/>
          </a:prstGeom>
        </p:spPr>
      </p:pic>
      <p:pic>
        <p:nvPicPr>
          <p:cNvPr id="372" name="線條 線條" descr="線條 線條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60418" y="9471311"/>
            <a:ext cx="13125636" cy="254001"/>
          </a:xfrm>
          <a:prstGeom prst="rect">
            <a:avLst/>
          </a:prstGeom>
        </p:spPr>
      </p:pic>
      <p:sp>
        <p:nvSpPr>
          <p:cNvPr id="374" name="How Health"/>
          <p:cNvSpPr txBox="1">
            <a:spLocks noGrp="1"/>
          </p:cNvSpPr>
          <p:nvPr>
            <p:ph type="ctrTitle"/>
          </p:nvPr>
        </p:nvSpPr>
        <p:spPr>
          <a:xfrm>
            <a:off x="1450248" y="3140921"/>
            <a:ext cx="10592816" cy="193115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368045">
              <a:defRPr sz="6678">
                <a:solidFill>
                  <a:srgbClr val="000000"/>
                </a:solidFill>
              </a:defRPr>
            </a:pPr>
            <a:r>
              <a:rPr sz="16600" dirty="0"/>
              <a:t>How </a:t>
            </a:r>
            <a:r>
              <a:rPr sz="16600" dirty="0" smtClean="0"/>
              <a:t>Health</a:t>
            </a:r>
            <a:r>
              <a:rPr lang="en-US" sz="16600" dirty="0" smtClean="0"/>
              <a:t>y</a:t>
            </a:r>
            <a:r>
              <a:rPr sz="9600" dirty="0" smtClean="0"/>
              <a:t> </a:t>
            </a:r>
            <a:endParaRPr sz="9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495483" y="1009563"/>
            <a:ext cx="45023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8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1 0 8 5 0 6</a:t>
            </a:r>
            <a:endParaRPr kumimoji="0" lang="zh-TW" altLang="en-US" sz="8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圓角矩形"/>
          <p:cNvSpPr/>
          <p:nvPr/>
        </p:nvSpPr>
        <p:spPr>
          <a:xfrm>
            <a:off x="545107" y="-597615"/>
            <a:ext cx="5687425" cy="11113145"/>
          </a:xfrm>
          <a:prstGeom prst="roundRect">
            <a:avLst>
              <a:gd name="adj" fmla="val 14558"/>
            </a:avLst>
          </a:prstGeom>
          <a:solidFill>
            <a:srgbClr val="919191">
              <a:alpha val="707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系統目標"/>
          <p:cNvSpPr/>
          <p:nvPr/>
        </p:nvSpPr>
        <p:spPr>
          <a:xfrm>
            <a:off x="303406" y="3028901"/>
            <a:ext cx="6170827" cy="3695798"/>
          </a:xfrm>
          <a:prstGeom prst="rect">
            <a:avLst/>
          </a:prstGeom>
          <a:solidFill>
            <a:srgbClr val="F5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endParaRPr lang="en-US" dirty="0" smtClean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專題背景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202" name="Part 2"/>
          <p:cNvSpPr txBox="1">
            <a:spLocks noGrp="1"/>
          </p:cNvSpPr>
          <p:nvPr>
            <p:ph type="ctrTitle"/>
          </p:nvPr>
        </p:nvSpPr>
        <p:spPr>
          <a:xfrm>
            <a:off x="-646028" y="2638407"/>
            <a:ext cx="5413392" cy="1931157"/>
          </a:xfrm>
          <a:prstGeom prst="rect">
            <a:avLst/>
          </a:prstGeom>
        </p:spPr>
        <p:txBody>
          <a:bodyPr/>
          <a:lstStyle>
            <a:lvl1pPr>
              <a:defRPr sz="8900">
                <a:solidFill>
                  <a:srgbClr val="000000"/>
                </a:solidFill>
              </a:defRPr>
            </a:lvl1pPr>
          </a:lstStyle>
          <a:p>
            <a:r>
              <a:rPr dirty="0"/>
              <a:t>Part </a:t>
            </a:r>
            <a:r>
              <a:rPr lang="en-US" altLang="zh-TW" dirty="0" smtClean="0"/>
              <a:t>1</a:t>
            </a:r>
            <a:endParaRPr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</a:t>
            </a:fld>
            <a:endParaRPr lang="zh-TW" altLang="en-US"/>
          </a:p>
        </p:txBody>
      </p:sp>
      <p:sp>
        <p:nvSpPr>
          <p:cNvPr id="6" name="健康意識抬頭…"/>
          <p:cNvSpPr txBox="1"/>
          <p:nvPr/>
        </p:nvSpPr>
        <p:spPr>
          <a:xfrm>
            <a:off x="4134825" y="6129664"/>
            <a:ext cx="221855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defTabSz="457200">
              <a:defRPr sz="2300">
                <a:solidFill>
                  <a:srgbClr val="000000"/>
                </a:solidFill>
                <a:latin typeface="Hannotate TC Regular"/>
                <a:ea typeface="Hannotate TC Regular"/>
                <a:cs typeface="Hannotate TC Regular"/>
                <a:sym typeface="Hannotate TC Regular"/>
              </a:defRPr>
            </a:pPr>
            <a:r>
              <a:rPr lang="zh-TW" altLang="en-US" sz="3200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陳盈臻報告</a:t>
            </a:r>
            <a:endParaRPr sz="2400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5445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"/>
          <p:cNvSpPr/>
          <p:nvPr/>
        </p:nvSpPr>
        <p:spPr>
          <a:xfrm>
            <a:off x="9527449" y="-187916"/>
            <a:ext cx="3717564" cy="10481958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3" name="IMG_2635.JPG" descr="IMG_2635.JPG"/>
          <p:cNvPicPr>
            <a:picLocks noChangeAspect="1"/>
          </p:cNvPicPr>
          <p:nvPr/>
        </p:nvPicPr>
        <p:blipFill>
          <a:blip r:embed="rId2">
            <a:extLst/>
          </a:blip>
          <a:srcRect l="18875" r="8314"/>
          <a:stretch>
            <a:fillRect/>
          </a:stretch>
        </p:blipFill>
        <p:spPr>
          <a:xfrm>
            <a:off x="6258025" y="2114946"/>
            <a:ext cx="6021152" cy="55236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grpSp>
        <p:nvGrpSpPr>
          <p:cNvPr id="177" name="群組"/>
          <p:cNvGrpSpPr/>
          <p:nvPr/>
        </p:nvGrpSpPr>
        <p:grpSpPr>
          <a:xfrm>
            <a:off x="645798" y="1923605"/>
            <a:ext cx="5138286" cy="1130887"/>
            <a:chOff x="0" y="0"/>
            <a:chExt cx="5138285" cy="1130885"/>
          </a:xfrm>
        </p:grpSpPr>
        <p:sp>
          <p:nvSpPr>
            <p:cNvPr id="174" name="橢圓形"/>
            <p:cNvSpPr/>
            <p:nvPr/>
          </p:nvSpPr>
          <p:spPr>
            <a:xfrm>
              <a:off x="0" y="0"/>
              <a:ext cx="1115298" cy="1130885"/>
            </a:xfrm>
            <a:prstGeom prst="ellipse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" name="健康意識抬頭…"/>
            <p:cNvSpPr txBox="1"/>
            <p:nvPr/>
          </p:nvSpPr>
          <p:spPr>
            <a:xfrm>
              <a:off x="1332757" y="101684"/>
              <a:ext cx="3805528" cy="964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457200">
                <a:defRPr sz="2300">
                  <a:solidFill>
                    <a:srgbClr val="000000"/>
                  </a:solidFill>
                  <a:latin typeface="Hannotate TC Regular"/>
                  <a:ea typeface="Hannotate TC Regular"/>
                  <a:cs typeface="Hannotate TC Regular"/>
                  <a:sym typeface="Hannotate TC Regular"/>
                </a:defRPr>
              </a:pPr>
              <a:r>
                <a:rPr sz="2800" dirty="0" err="1" smtClean="0">
                  <a:latin typeface="翩翩體 繁" panose="03000300000000000000" pitchFamily="66" charset="-120"/>
                  <a:ea typeface="翩翩體 繁" panose="03000300000000000000" pitchFamily="66" charset="-120"/>
                </a:rPr>
                <a:t>健康意識抬頭</a:t>
              </a:r>
              <a:endParaRPr sz="2800" dirty="0" smtClean="0">
                <a:latin typeface="翩翩體 繁" panose="03000300000000000000" pitchFamily="66" charset="-120"/>
                <a:ea typeface="翩翩體 繁" panose="03000300000000000000" pitchFamily="66" charset="-120"/>
              </a:endParaRPr>
            </a:p>
            <a:p>
              <a:pPr defTabSz="457200">
                <a:defRPr sz="2300">
                  <a:solidFill>
                    <a:srgbClr val="000000"/>
                  </a:solidFill>
                  <a:latin typeface="Hannotate TC Regular"/>
                  <a:ea typeface="Hannotate TC Regular"/>
                  <a:cs typeface="Hannotate TC Regular"/>
                  <a:sym typeface="Hannotate TC Regular"/>
                </a:defRPr>
              </a:pPr>
              <a:r>
                <a:rPr sz="2800" dirty="0" err="1" smtClean="0">
                  <a:latin typeface="翩翩體 繁" panose="03000300000000000000" pitchFamily="66" charset="-120"/>
                  <a:ea typeface="翩翩體 繁" panose="03000300000000000000" pitchFamily="66" charset="-120"/>
                </a:rPr>
                <a:t>政府積極推動全民運動</a:t>
              </a:r>
              <a:endParaRPr dirty="0">
                <a:latin typeface="翩翩體 繁" panose="03000300000000000000" pitchFamily="66" charset="-120"/>
                <a:ea typeface="翩翩體 繁" panose="03000300000000000000" pitchFamily="66" charset="-120"/>
              </a:endParaRPr>
            </a:p>
          </p:txBody>
        </p:sp>
        <p:pic>
          <p:nvPicPr>
            <p:cNvPr id="176" name="runer-silhouette-running-fast.png" descr="runer-silhouette-running-fas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600" y="228600"/>
              <a:ext cx="673685" cy="673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1" name="群組"/>
          <p:cNvGrpSpPr/>
          <p:nvPr/>
        </p:nvGrpSpPr>
        <p:grpSpPr>
          <a:xfrm>
            <a:off x="675122" y="3251807"/>
            <a:ext cx="4767993" cy="1130887"/>
            <a:chOff x="0" y="0"/>
            <a:chExt cx="4767992" cy="1130885"/>
          </a:xfrm>
        </p:grpSpPr>
        <p:sp>
          <p:nvSpPr>
            <p:cNvPr id="178" name="橢圓形"/>
            <p:cNvSpPr/>
            <p:nvPr/>
          </p:nvSpPr>
          <p:spPr>
            <a:xfrm>
              <a:off x="0" y="0"/>
              <a:ext cx="1115298" cy="1130885"/>
            </a:xfrm>
            <a:prstGeom prst="ellipse">
              <a:avLst/>
            </a:prstGeom>
            <a:solidFill>
              <a:srgbClr val="FAEA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9" name="runer-silhouette-running-fast.png" descr="runer-silhouette-running-fas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806" y="228600"/>
              <a:ext cx="673686" cy="673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運動這條路上…"/>
            <p:cNvSpPr txBox="1"/>
            <p:nvPr/>
          </p:nvSpPr>
          <p:spPr>
            <a:xfrm>
              <a:off x="1332757" y="83259"/>
              <a:ext cx="3435235" cy="964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457200">
                <a:defRPr sz="2300">
                  <a:solidFill>
                    <a:srgbClr val="000000"/>
                  </a:solidFill>
                  <a:latin typeface="Hannotate TC Regular"/>
                  <a:ea typeface="Hannotate TC Regular"/>
                  <a:cs typeface="Hannotate TC Regular"/>
                  <a:sym typeface="Hannotate TC Regular"/>
                </a:defRPr>
              </a:pPr>
              <a:r>
                <a:rPr sz="2800" dirty="0" err="1">
                  <a:solidFill>
                    <a:srgbClr val="000000"/>
                  </a:solidFill>
                  <a:latin typeface="翩翩體 繁" panose="03000300000000000000" pitchFamily="66" charset="-120"/>
                  <a:ea typeface="翩翩體 繁" panose="03000300000000000000" pitchFamily="66" charset="-120"/>
                  <a:cs typeface="Hannotate TC Regular"/>
                </a:rPr>
                <a:t>運動這條路上</a:t>
              </a:r>
              <a:endParaRPr sz="2800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notate TC Regular"/>
              </a:endParaRPr>
            </a:p>
            <a:p>
              <a:pPr defTabSz="457200">
                <a:defRPr sz="2300">
                  <a:solidFill>
                    <a:srgbClr val="000000"/>
                  </a:solidFill>
                  <a:latin typeface="Hannotate TC Regular"/>
                  <a:ea typeface="Hannotate TC Regular"/>
                  <a:cs typeface="Hannotate TC Regular"/>
                  <a:sym typeface="Hannotate TC Regular"/>
                </a:defRPr>
              </a:pPr>
              <a:r>
                <a:rPr sz="2800" dirty="0" err="1">
                  <a:solidFill>
                    <a:srgbClr val="000000"/>
                  </a:solidFill>
                  <a:latin typeface="翩翩體 繁" panose="03000300000000000000" pitchFamily="66" charset="-120"/>
                  <a:ea typeface="翩翩體 繁" panose="03000300000000000000" pitchFamily="66" charset="-120"/>
                  <a:cs typeface="Hannotate TC Regular"/>
                </a:rPr>
                <a:t>總是孤單「一個人</a:t>
              </a:r>
              <a:r>
                <a:rPr sz="2800" dirty="0">
                  <a:solidFill>
                    <a:srgbClr val="000000"/>
                  </a:solidFill>
                  <a:latin typeface="翩翩體 繁" panose="03000300000000000000" pitchFamily="66" charset="-120"/>
                  <a:ea typeface="翩翩體 繁" panose="03000300000000000000" pitchFamily="66" charset="-120"/>
                  <a:cs typeface="Hannotate TC Regular"/>
                </a:rPr>
                <a:t>」</a:t>
              </a:r>
            </a:p>
          </p:txBody>
        </p:sp>
      </p:grpSp>
      <p:grpSp>
        <p:nvGrpSpPr>
          <p:cNvPr id="185" name="群組"/>
          <p:cNvGrpSpPr/>
          <p:nvPr/>
        </p:nvGrpSpPr>
        <p:grpSpPr>
          <a:xfrm>
            <a:off x="645798" y="4784526"/>
            <a:ext cx="5167610" cy="1130886"/>
            <a:chOff x="0" y="0"/>
            <a:chExt cx="5167609" cy="1130885"/>
          </a:xfrm>
        </p:grpSpPr>
        <p:sp>
          <p:nvSpPr>
            <p:cNvPr id="182" name="協助您報名的人生第一場賽事"/>
            <p:cNvSpPr txBox="1"/>
            <p:nvPr/>
          </p:nvSpPr>
          <p:spPr>
            <a:xfrm>
              <a:off x="1362081" y="298703"/>
              <a:ext cx="380552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defRPr sz="2300">
                  <a:solidFill>
                    <a:srgbClr val="000000"/>
                  </a:solidFill>
                  <a:latin typeface="Hannotate TC Regular"/>
                  <a:ea typeface="Hannotate TC Regular"/>
                  <a:cs typeface="Hannotate TC Regular"/>
                  <a:sym typeface="Hannotate TC Regular"/>
                </a:defRPr>
              </a:lvl1pPr>
            </a:lstStyle>
            <a:p>
              <a:r>
                <a:rPr lang="zh-TW" altLang="en-US" sz="2800" dirty="0" smtClean="0">
                  <a:latin typeface="翩翩體 繁" panose="03000300000000000000" pitchFamily="66" charset="-120"/>
                  <a:ea typeface="翩翩體 繁" panose="03000300000000000000" pitchFamily="66" charset="-120"/>
                  <a:sym typeface="Marker Felt"/>
                </a:rPr>
                <a:t>提供</a:t>
              </a:r>
              <a:r>
                <a:rPr sz="2800" dirty="0" smtClean="0">
                  <a:latin typeface="翩翩體 繁" panose="03000300000000000000" pitchFamily="66" charset="-120"/>
                  <a:ea typeface="翩翩體 繁" panose="03000300000000000000" pitchFamily="66" charset="-120"/>
                  <a:sym typeface="Marker Felt"/>
                </a:rPr>
                <a:t>您</a:t>
              </a:r>
              <a:r>
                <a:rPr lang="zh-TW" altLang="en-US" sz="2800" dirty="0" smtClean="0">
                  <a:latin typeface="翩翩體 繁" panose="03000300000000000000" pitchFamily="66" charset="-120"/>
                  <a:ea typeface="翩翩體 繁" panose="03000300000000000000" pitchFamily="66" charset="-120"/>
                  <a:sym typeface="Marker Felt"/>
                </a:rPr>
                <a:t>豐富的</a:t>
              </a:r>
              <a:r>
                <a:rPr sz="2800" dirty="0" err="1" smtClean="0">
                  <a:latin typeface="翩翩體 繁" panose="03000300000000000000" pitchFamily="66" charset="-120"/>
                  <a:ea typeface="翩翩體 繁" panose="03000300000000000000" pitchFamily="66" charset="-120"/>
                  <a:sym typeface="Marker Felt"/>
                </a:rPr>
                <a:t>賽事</a:t>
              </a:r>
              <a:r>
                <a:rPr lang="zh-TW" altLang="en-US" sz="2800" dirty="0" smtClean="0">
                  <a:latin typeface="翩翩體 繁" panose="03000300000000000000" pitchFamily="66" charset="-120"/>
                  <a:ea typeface="翩翩體 繁" panose="03000300000000000000" pitchFamily="66" charset="-120"/>
                  <a:sym typeface="Marker Felt"/>
                </a:rPr>
                <a:t>資訊</a:t>
              </a:r>
              <a:endParaRPr dirty="0">
                <a:latin typeface="翩翩體 繁" panose="03000300000000000000" pitchFamily="66" charset="-120"/>
                <a:ea typeface="翩翩體 繁" panose="03000300000000000000" pitchFamily="66" charset="-120"/>
                <a:sym typeface="Marker Felt"/>
              </a:endParaRPr>
            </a:p>
          </p:txBody>
        </p:sp>
        <p:sp>
          <p:nvSpPr>
            <p:cNvPr id="183" name="橢圓形"/>
            <p:cNvSpPr/>
            <p:nvPr/>
          </p:nvSpPr>
          <p:spPr>
            <a:xfrm>
              <a:off x="0" y="0"/>
              <a:ext cx="1115298" cy="1130885"/>
            </a:xfrm>
            <a:prstGeom prst="ellipse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84" name="runer-silhouette-running-fast.png" descr="runer-silhouette-running-fas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600" y="228600"/>
              <a:ext cx="673685" cy="673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9" name="群組"/>
          <p:cNvGrpSpPr/>
          <p:nvPr/>
        </p:nvGrpSpPr>
        <p:grpSpPr>
          <a:xfrm>
            <a:off x="666341" y="7847885"/>
            <a:ext cx="6627338" cy="1264569"/>
            <a:chOff x="0" y="0"/>
            <a:chExt cx="6627337" cy="1264567"/>
          </a:xfrm>
        </p:grpSpPr>
        <p:sp>
          <p:nvSpPr>
            <p:cNvPr id="186" name="Exercise for health  打造健康生活…"/>
            <p:cNvSpPr txBox="1"/>
            <p:nvPr/>
          </p:nvSpPr>
          <p:spPr>
            <a:xfrm>
              <a:off x="1321398" y="300202"/>
              <a:ext cx="5305939" cy="964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457200">
                <a:defRPr sz="2300">
                  <a:solidFill>
                    <a:srgbClr val="000000"/>
                  </a:solidFill>
                  <a:latin typeface="Hannotate TC Regular"/>
                  <a:ea typeface="Hannotate TC Regular"/>
                  <a:cs typeface="Hannotate TC Regular"/>
                  <a:sym typeface="Hannotate TC Regular"/>
                </a:defRPr>
              </a:pPr>
              <a:r>
                <a:rPr sz="2800" dirty="0">
                  <a:solidFill>
                    <a:srgbClr val="000000"/>
                  </a:solidFill>
                  <a:latin typeface="翩翩體 繁" panose="03000300000000000000" pitchFamily="66" charset="-120"/>
                  <a:ea typeface="翩翩體 繁" panose="03000300000000000000" pitchFamily="66" charset="-120"/>
                  <a:cs typeface="Hannotate TC Regular"/>
                </a:rPr>
                <a:t>Exercise for health  </a:t>
              </a:r>
              <a:r>
                <a:rPr sz="2800" dirty="0" err="1">
                  <a:solidFill>
                    <a:srgbClr val="000000"/>
                  </a:solidFill>
                  <a:latin typeface="翩翩體 繁" panose="03000300000000000000" pitchFamily="66" charset="-120"/>
                  <a:ea typeface="翩翩體 繁" panose="03000300000000000000" pitchFamily="66" charset="-120"/>
                  <a:cs typeface="Hannotate TC Regular"/>
                </a:rPr>
                <a:t>打造健康生活</a:t>
              </a:r>
              <a:endParaRPr sz="2800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notate TC Regular"/>
              </a:endParaRPr>
            </a:p>
            <a:p>
              <a:pPr defTabSz="457200">
                <a:defRPr sz="2300">
                  <a:solidFill>
                    <a:srgbClr val="000000"/>
                  </a:solidFill>
                  <a:latin typeface="Hannotate TC Regular"/>
                  <a:ea typeface="Hannotate TC Regular"/>
                  <a:cs typeface="Hannotate TC Regular"/>
                  <a:sym typeface="Hannotate TC Regular"/>
                </a:defRPr>
              </a:pPr>
              <a:r>
                <a:rPr sz="2800" dirty="0" err="1">
                  <a:solidFill>
                    <a:srgbClr val="000000"/>
                  </a:solidFill>
                  <a:latin typeface="翩翩體 繁" panose="03000300000000000000" pitchFamily="66" charset="-120"/>
                  <a:ea typeface="翩翩體 繁" panose="03000300000000000000" pitchFamily="66" charset="-120"/>
                  <a:cs typeface="Hannotate TC Regular"/>
                </a:rPr>
                <a:t>與我們一起</a:t>
              </a:r>
              <a:endParaRPr sz="2800" dirty="0">
                <a:solidFill>
                  <a:srgbClr val="000000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notate TC Regular"/>
              </a:endParaRPr>
            </a:p>
          </p:txBody>
        </p:sp>
        <p:sp>
          <p:nvSpPr>
            <p:cNvPr id="187" name="橢圓形"/>
            <p:cNvSpPr/>
            <p:nvPr/>
          </p:nvSpPr>
          <p:spPr>
            <a:xfrm>
              <a:off x="0" y="0"/>
              <a:ext cx="1115298" cy="1130885"/>
            </a:xfrm>
            <a:prstGeom prst="ellipse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88" name="runer-silhouette-running-fast.png" descr="runer-silhouette-running-fas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600" y="228600"/>
              <a:ext cx="673685" cy="673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3" name="群組"/>
          <p:cNvGrpSpPr/>
          <p:nvPr/>
        </p:nvGrpSpPr>
        <p:grpSpPr>
          <a:xfrm>
            <a:off x="657544" y="6309665"/>
            <a:ext cx="5249971" cy="1130887"/>
            <a:chOff x="0" y="0"/>
            <a:chExt cx="5249970" cy="1130885"/>
          </a:xfrm>
        </p:grpSpPr>
        <p:sp>
          <p:nvSpPr>
            <p:cNvPr id="190" name="紀錄您的運動軌跡"/>
            <p:cNvSpPr txBox="1"/>
            <p:nvPr/>
          </p:nvSpPr>
          <p:spPr>
            <a:xfrm>
              <a:off x="1338643" y="298702"/>
              <a:ext cx="3911327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defRPr sz="2300">
                  <a:solidFill>
                    <a:srgbClr val="000000"/>
                  </a:solidFill>
                  <a:latin typeface="Hannotate TC Regular"/>
                  <a:ea typeface="Hannotate TC Regular"/>
                  <a:cs typeface="Hannotate TC Regular"/>
                  <a:sym typeface="Hannotate TC Regular"/>
                </a:defRPr>
              </a:lvl1pPr>
            </a:lstStyle>
            <a:p>
              <a:r>
                <a:rPr lang="zh-TW" altLang="en-US" sz="2800" dirty="0" smtClean="0">
                  <a:latin typeface="翩翩體 繁" panose="03000300000000000000" pitchFamily="66" charset="-120"/>
                  <a:ea typeface="翩翩體 繁" panose="03000300000000000000" pitchFamily="66" charset="-120"/>
                  <a:sym typeface="Marker Felt"/>
                </a:rPr>
                <a:t>搭配 </a:t>
              </a:r>
              <a:r>
                <a:rPr lang="en-US" altLang="zh-TW" sz="2800" dirty="0" smtClean="0">
                  <a:latin typeface="翩翩體 繁" panose="03000300000000000000" pitchFamily="66" charset="-120"/>
                  <a:ea typeface="翩翩體 繁" panose="03000300000000000000" pitchFamily="66" charset="-120"/>
                  <a:sym typeface="Marker Felt"/>
                </a:rPr>
                <a:t>APP</a:t>
              </a:r>
              <a:r>
                <a:rPr lang="zh-TW" altLang="en-US" sz="2800" dirty="0" smtClean="0">
                  <a:latin typeface="翩翩體 繁" panose="03000300000000000000" pitchFamily="66" charset="-120"/>
                  <a:ea typeface="翩翩體 繁" panose="03000300000000000000" pitchFamily="66" charset="-120"/>
                  <a:sym typeface="Marker Felt"/>
                </a:rPr>
                <a:t> </a:t>
              </a:r>
              <a:r>
                <a:rPr sz="2800" dirty="0" err="1" smtClean="0">
                  <a:latin typeface="翩翩體 繁" panose="03000300000000000000" pitchFamily="66" charset="-120"/>
                  <a:ea typeface="翩翩體 繁" panose="03000300000000000000" pitchFamily="66" charset="-120"/>
                  <a:sym typeface="Marker Felt"/>
                </a:rPr>
                <a:t>紀錄您的運動</a:t>
              </a:r>
              <a:endParaRPr dirty="0">
                <a:latin typeface="翩翩體 繁" panose="03000300000000000000" pitchFamily="66" charset="-120"/>
                <a:ea typeface="翩翩體 繁" panose="03000300000000000000" pitchFamily="66" charset="-120"/>
                <a:sym typeface="Marker Felt"/>
              </a:endParaRPr>
            </a:p>
          </p:txBody>
        </p:sp>
        <p:sp>
          <p:nvSpPr>
            <p:cNvPr id="191" name="橢圓形"/>
            <p:cNvSpPr/>
            <p:nvPr/>
          </p:nvSpPr>
          <p:spPr>
            <a:xfrm>
              <a:off x="0" y="0"/>
              <a:ext cx="1115298" cy="1130885"/>
            </a:xfrm>
            <a:prstGeom prst="ellipse">
              <a:avLst/>
            </a:prstGeom>
            <a:solidFill>
              <a:srgbClr val="FAEA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92" name="runer-silhouette-running-fast.png" descr="runer-silhouette-running-fas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806" y="228600"/>
              <a:ext cx="673686" cy="673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" name="專題背景"/>
          <p:cNvSpPr txBox="1"/>
          <p:nvPr/>
        </p:nvSpPr>
        <p:spPr>
          <a:xfrm>
            <a:off x="251878" y="474842"/>
            <a:ext cx="248145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>
                <a:latin typeface="翩翩體 繁" panose="03000300000000000000" pitchFamily="66" charset="-120"/>
                <a:ea typeface="翩翩體 繁" panose="03000300000000000000" pitchFamily="66" charset="-120"/>
              </a:rPr>
              <a:t>專題背景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195" name="線條 線條" descr="線條 線條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066" y="144551"/>
            <a:ext cx="2797074" cy="152401"/>
          </a:xfrm>
          <a:prstGeom prst="rect">
            <a:avLst/>
          </a:prstGeom>
        </p:spPr>
      </p:pic>
      <p:pic>
        <p:nvPicPr>
          <p:cNvPr id="197" name="線條 線條" descr="線條 線條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-454590" y="645549"/>
            <a:ext cx="1273494" cy="15240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animBg="1" advAuto="0"/>
      <p:bldP spid="181" grpId="2" animBg="1" advAuto="0"/>
      <p:bldP spid="185" grpId="3" animBg="1" advAuto="0"/>
      <p:bldP spid="189" grpId="5" animBg="1" advAuto="0"/>
      <p:bldP spid="193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圓角矩形"/>
          <p:cNvSpPr/>
          <p:nvPr/>
        </p:nvSpPr>
        <p:spPr>
          <a:xfrm>
            <a:off x="545107" y="-597615"/>
            <a:ext cx="5687425" cy="11113145"/>
          </a:xfrm>
          <a:prstGeom prst="roundRect">
            <a:avLst>
              <a:gd name="adj" fmla="val 14558"/>
            </a:avLst>
          </a:prstGeom>
          <a:solidFill>
            <a:srgbClr val="919191">
              <a:alpha val="707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系統目標"/>
          <p:cNvSpPr/>
          <p:nvPr/>
        </p:nvSpPr>
        <p:spPr>
          <a:xfrm>
            <a:off x="303406" y="3028901"/>
            <a:ext cx="6170827" cy="3695798"/>
          </a:xfrm>
          <a:prstGeom prst="rect">
            <a:avLst/>
          </a:prstGeom>
          <a:solidFill>
            <a:srgbClr val="F5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endParaRPr lang="en-US" dirty="0" smtClean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  <a:p>
            <a:pPr lvl="2" algn="r">
              <a:defRPr sz="6000">
                <a:solidFill>
                  <a:srgbClr val="040404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pPr>
            <a:r>
              <a:rPr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系統目標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202" name="Part 2"/>
          <p:cNvSpPr txBox="1">
            <a:spLocks noGrp="1"/>
          </p:cNvSpPr>
          <p:nvPr>
            <p:ph type="ctrTitle"/>
          </p:nvPr>
        </p:nvSpPr>
        <p:spPr>
          <a:xfrm>
            <a:off x="-646028" y="2638407"/>
            <a:ext cx="5413392" cy="1931157"/>
          </a:xfrm>
          <a:prstGeom prst="rect">
            <a:avLst/>
          </a:prstGeom>
        </p:spPr>
        <p:txBody>
          <a:bodyPr/>
          <a:lstStyle>
            <a:lvl1pPr>
              <a:defRPr sz="8900">
                <a:solidFill>
                  <a:srgbClr val="000000"/>
                </a:solidFill>
              </a:defRPr>
            </a:lvl1pPr>
          </a:lstStyle>
          <a:p>
            <a:r>
              <a:t>Part 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</a:t>
            </a:fld>
            <a:endParaRPr lang="zh-TW" altLang="en-US"/>
          </a:p>
        </p:txBody>
      </p:sp>
      <p:sp>
        <p:nvSpPr>
          <p:cNvPr id="7" name="健康意識抬頭…"/>
          <p:cNvSpPr txBox="1"/>
          <p:nvPr/>
        </p:nvSpPr>
        <p:spPr>
          <a:xfrm>
            <a:off x="4134825" y="6129664"/>
            <a:ext cx="221855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defTabSz="457200">
              <a:defRPr sz="2300">
                <a:solidFill>
                  <a:srgbClr val="000000"/>
                </a:solidFill>
                <a:latin typeface="Hannotate TC Regular"/>
                <a:ea typeface="Hannotate TC Regular"/>
                <a:cs typeface="Hannotate TC Regular"/>
                <a:sym typeface="Hannotate TC Regular"/>
              </a:defRPr>
            </a:pPr>
            <a:r>
              <a:rPr lang="zh-TW" altLang="en-US" sz="3200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陳盈臻報告</a:t>
            </a:r>
            <a:endParaRPr sz="2400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群組"/>
          <p:cNvGrpSpPr/>
          <p:nvPr/>
        </p:nvGrpSpPr>
        <p:grpSpPr>
          <a:xfrm>
            <a:off x="2645180" y="4421180"/>
            <a:ext cx="4025083" cy="4025084"/>
            <a:chOff x="0" y="0"/>
            <a:chExt cx="4025082" cy="4025082"/>
          </a:xfrm>
          <a:solidFill>
            <a:srgbClr val="EDA931">
              <a:alpha val="87000"/>
            </a:srgbClr>
          </a:solidFill>
        </p:grpSpPr>
        <p:sp>
          <p:nvSpPr>
            <p:cNvPr id="207" name="圓形"/>
            <p:cNvSpPr/>
            <p:nvPr/>
          </p:nvSpPr>
          <p:spPr>
            <a:xfrm>
              <a:off x="0" y="0"/>
              <a:ext cx="4025082" cy="402508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賽前"/>
            <p:cNvSpPr txBox="1"/>
            <p:nvPr/>
          </p:nvSpPr>
          <p:spPr>
            <a:xfrm>
              <a:off x="1193809" y="1666584"/>
              <a:ext cx="1686360" cy="1025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solidFill>
                    <a:srgbClr val="000000"/>
                  </a:solidFill>
                  <a:latin typeface="HanziPen TC Bold"/>
                  <a:ea typeface="HanziPen TC Bold"/>
                  <a:cs typeface="HanziPen TC Bold"/>
                  <a:sym typeface="HanziPen TC Bold"/>
                </a:defRPr>
              </a:lvl1pPr>
            </a:lstStyle>
            <a:p>
              <a:r>
                <a:rPr dirty="0" err="1">
                  <a:latin typeface="翩翩體 繁" panose="03000300000000000000" pitchFamily="66" charset="-120"/>
                  <a:ea typeface="翩翩體 繁" panose="03000300000000000000" pitchFamily="66" charset="-120"/>
                </a:rPr>
                <a:t>賽前</a:t>
              </a:r>
              <a:endParaRPr dirty="0">
                <a:latin typeface="翩翩體 繁" panose="03000300000000000000" pitchFamily="66" charset="-120"/>
                <a:ea typeface="翩翩體 繁" panose="03000300000000000000" pitchFamily="66" charset="-120"/>
              </a:endParaRPr>
            </a:p>
          </p:txBody>
        </p:sp>
      </p:grpSp>
      <p:grpSp>
        <p:nvGrpSpPr>
          <p:cNvPr id="206" name="群組"/>
          <p:cNvGrpSpPr/>
          <p:nvPr/>
        </p:nvGrpSpPr>
        <p:grpSpPr>
          <a:xfrm>
            <a:off x="4297565" y="1307337"/>
            <a:ext cx="4025083" cy="4025084"/>
            <a:chOff x="0" y="0"/>
            <a:chExt cx="4025082" cy="4025082"/>
          </a:xfrm>
          <a:solidFill>
            <a:srgbClr val="FFDA9B"/>
          </a:solidFill>
        </p:grpSpPr>
        <p:sp>
          <p:nvSpPr>
            <p:cNvPr id="204" name="圓形"/>
            <p:cNvSpPr/>
            <p:nvPr/>
          </p:nvSpPr>
          <p:spPr>
            <a:xfrm>
              <a:off x="0" y="0"/>
              <a:ext cx="4025082" cy="402508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日常"/>
            <p:cNvSpPr txBox="1"/>
            <p:nvPr/>
          </p:nvSpPr>
          <p:spPr>
            <a:xfrm>
              <a:off x="1150717" y="1494402"/>
              <a:ext cx="1686359" cy="102592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solidFill>
                    <a:srgbClr val="000000"/>
                  </a:solidFill>
                  <a:latin typeface="HanziPen TC Bold"/>
                  <a:ea typeface="HanziPen TC Bold"/>
                  <a:cs typeface="HanziPen TC Bold"/>
                  <a:sym typeface="HanziPen TC Bold"/>
                </a:defRPr>
              </a:lvl1pPr>
            </a:lstStyle>
            <a:p>
              <a:r>
                <a:rPr dirty="0" err="1">
                  <a:latin typeface="翩翩體 繁" panose="03000300000000000000" pitchFamily="66" charset="-120"/>
                  <a:ea typeface="翩翩體 繁" panose="03000300000000000000" pitchFamily="66" charset="-120"/>
                </a:rPr>
                <a:t>日常</a:t>
              </a:r>
              <a:endParaRPr dirty="0">
                <a:latin typeface="翩翩體 繁" panose="03000300000000000000" pitchFamily="66" charset="-120"/>
                <a:ea typeface="翩翩體 繁" panose="03000300000000000000" pitchFamily="66" charset="-120"/>
              </a:endParaRPr>
            </a:p>
          </p:txBody>
        </p:sp>
      </p:grpSp>
      <p:grpSp>
        <p:nvGrpSpPr>
          <p:cNvPr id="212" name="群組"/>
          <p:cNvGrpSpPr/>
          <p:nvPr/>
        </p:nvGrpSpPr>
        <p:grpSpPr>
          <a:xfrm>
            <a:off x="6334538" y="4421180"/>
            <a:ext cx="4025083" cy="4025084"/>
            <a:chOff x="0" y="0"/>
            <a:chExt cx="4025082" cy="4025082"/>
          </a:xfrm>
          <a:solidFill>
            <a:srgbClr val="DE432F">
              <a:alpha val="86000"/>
            </a:srgbClr>
          </a:solidFill>
        </p:grpSpPr>
        <p:sp>
          <p:nvSpPr>
            <p:cNvPr id="210" name="圓形"/>
            <p:cNvSpPr/>
            <p:nvPr/>
          </p:nvSpPr>
          <p:spPr>
            <a:xfrm>
              <a:off x="0" y="0"/>
              <a:ext cx="4025082" cy="402508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" name="賽後"/>
            <p:cNvSpPr txBox="1"/>
            <p:nvPr/>
          </p:nvSpPr>
          <p:spPr>
            <a:xfrm>
              <a:off x="1166107" y="1666584"/>
              <a:ext cx="1686360" cy="1025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solidFill>
                    <a:srgbClr val="000000"/>
                  </a:solidFill>
                  <a:latin typeface="HanziPen TC Bold"/>
                  <a:ea typeface="HanziPen TC Bold"/>
                  <a:cs typeface="HanziPen TC Bold"/>
                  <a:sym typeface="HanziPen TC Bold"/>
                </a:defRPr>
              </a:lvl1pPr>
            </a:lstStyle>
            <a:p>
              <a:r>
                <a:rPr dirty="0" err="1">
                  <a:latin typeface="翩翩體 繁" panose="03000300000000000000" pitchFamily="66" charset="-120"/>
                  <a:ea typeface="翩翩體 繁" panose="03000300000000000000" pitchFamily="66" charset="-120"/>
                </a:rPr>
                <a:t>賽後</a:t>
              </a:r>
              <a:endParaRPr dirty="0">
                <a:latin typeface="翩翩體 繁" panose="03000300000000000000" pitchFamily="66" charset="-120"/>
                <a:ea typeface="翩翩體 繁" panose="03000300000000000000" pitchFamily="66" charset="-120"/>
              </a:endParaRPr>
            </a:p>
          </p:txBody>
        </p:sp>
      </p:grpSp>
      <p:pic>
        <p:nvPicPr>
          <p:cNvPr id="213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418" y="20433"/>
            <a:ext cx="13125636" cy="254001"/>
          </a:xfrm>
          <a:prstGeom prst="rect">
            <a:avLst/>
          </a:prstGeom>
        </p:spPr>
      </p:pic>
      <p:pic>
        <p:nvPicPr>
          <p:cNvPr id="215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418" y="9471311"/>
            <a:ext cx="13125636" cy="25400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</a:t>
            </a:fld>
            <a:endParaRPr lang="zh-TW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9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9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5" presetClass="entr" presetSubtype="9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2" animBg="1" advAuto="0"/>
      <p:bldP spid="206" grpId="1" animBg="1" advAuto="0"/>
      <p:bldP spid="212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透過本系統搭配的 APP…"/>
          <p:cNvSpPr txBox="1"/>
          <p:nvPr/>
        </p:nvSpPr>
        <p:spPr>
          <a:xfrm>
            <a:off x="7369653" y="1666963"/>
            <a:ext cx="528670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latin typeface="翩翩體 繁" panose="03000300000000000000" pitchFamily="66" charset="-120"/>
                <a:ea typeface="翩翩體 繁" panose="03000300000000000000" pitchFamily="66" charset="-120"/>
              </a:rPr>
              <a:t>透過本系統搭配的</a:t>
            </a:r>
            <a:r>
              <a:rPr sz="2800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 APP </a:t>
            </a:r>
          </a:p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lang="zh-TW" altLang="en-US" sz="2800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記</a:t>
            </a:r>
            <a:r>
              <a:rPr sz="2800" dirty="0" err="1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錄您的跑步</a:t>
            </a:r>
            <a:r>
              <a:rPr sz="2800" dirty="0" err="1">
                <a:latin typeface="翩翩體 繁" panose="03000300000000000000" pitchFamily="66" charset="-120"/>
                <a:ea typeface="翩翩體 繁" panose="03000300000000000000" pitchFamily="66" charset="-120"/>
              </a:rPr>
              <a:t>、走路等運動紀錄</a:t>
            </a:r>
            <a:endParaRPr sz="2800"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sp>
        <p:nvSpPr>
          <p:cNvPr id="219" name="形狀"/>
          <p:cNvSpPr/>
          <p:nvPr/>
        </p:nvSpPr>
        <p:spPr>
          <a:xfrm>
            <a:off x="-3134552" y="-512175"/>
            <a:ext cx="9398507" cy="10445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19824" extrusionOk="0">
                <a:moveTo>
                  <a:pt x="18478" y="7731"/>
                </a:moveTo>
                <a:cubicBezTo>
                  <a:pt x="18208" y="9657"/>
                  <a:pt x="16884" y="11153"/>
                  <a:pt x="15676" y="12699"/>
                </a:cubicBezTo>
                <a:cubicBezTo>
                  <a:pt x="14502" y="14201"/>
                  <a:pt x="13437" y="15746"/>
                  <a:pt x="12316" y="17282"/>
                </a:cubicBezTo>
                <a:cubicBezTo>
                  <a:pt x="11657" y="18186"/>
                  <a:pt x="10944" y="19105"/>
                  <a:pt x="9886" y="19533"/>
                </a:cubicBezTo>
                <a:cubicBezTo>
                  <a:pt x="9197" y="19812"/>
                  <a:pt x="8440" y="19844"/>
                  <a:pt x="7694" y="19817"/>
                </a:cubicBezTo>
                <a:cubicBezTo>
                  <a:pt x="7143" y="19796"/>
                  <a:pt x="6593" y="19745"/>
                  <a:pt x="6069" y="19588"/>
                </a:cubicBezTo>
                <a:cubicBezTo>
                  <a:pt x="5546" y="19433"/>
                  <a:pt x="5062" y="19176"/>
                  <a:pt x="4608" y="18877"/>
                </a:cubicBezTo>
                <a:cubicBezTo>
                  <a:pt x="-2346" y="14300"/>
                  <a:pt x="-1232" y="4074"/>
                  <a:pt x="6624" y="787"/>
                </a:cubicBezTo>
                <a:cubicBezTo>
                  <a:pt x="12704" y="-1756"/>
                  <a:pt x="19254" y="2210"/>
                  <a:pt x="18478" y="7731"/>
                </a:cubicBezTo>
                <a:close/>
              </a:path>
            </a:pathLst>
          </a:custGeom>
          <a:solidFill>
            <a:srgbClr val="FFDA9B">
              <a:alpha val="757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220" name="goal.png" descr="go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1" y="5059247"/>
            <a:ext cx="3388307" cy="3388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martphone.png" descr="smartph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3955" y="7108760"/>
            <a:ext cx="1273494" cy="127349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自行建立活動邀請好友參與…"/>
          <p:cNvSpPr txBox="1"/>
          <p:nvPr/>
        </p:nvSpPr>
        <p:spPr>
          <a:xfrm>
            <a:off x="7440206" y="7263323"/>
            <a:ext cx="454611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自行建立活動邀請好友參與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讓運動拉近彼此的距離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</p:txBody>
      </p:sp>
      <p:pic>
        <p:nvPicPr>
          <p:cNvPr id="224" name="smartphone.png" descr="smartph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3955" y="4316930"/>
            <a:ext cx="1273494" cy="1273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martphone.png" descr="smartph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3955" y="1512400"/>
            <a:ext cx="1273494" cy="1273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線條 線條" descr="線條 線條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161" y="531272"/>
            <a:ext cx="1812693" cy="152401"/>
          </a:xfrm>
          <a:prstGeom prst="rect">
            <a:avLst/>
          </a:prstGeom>
        </p:spPr>
      </p:pic>
      <p:pic>
        <p:nvPicPr>
          <p:cNvPr id="229" name="線條 線條" descr="線條 線條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-208495" y="1032271"/>
            <a:ext cx="1273494" cy="15240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15" name="向跑友提問您的疑難雜症…"/>
          <p:cNvSpPr txBox="1"/>
          <p:nvPr/>
        </p:nvSpPr>
        <p:spPr>
          <a:xfrm>
            <a:off x="7347802" y="4471493"/>
            <a:ext cx="565699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向跑友提問您的疑難雜症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身邊沒有運動同好來這邊找準沒錯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</p:txBody>
      </p:sp>
      <p:sp>
        <p:nvSpPr>
          <p:cNvPr id="14" name="賽後"/>
          <p:cNvSpPr txBox="1"/>
          <p:nvPr/>
        </p:nvSpPr>
        <p:spPr>
          <a:xfrm>
            <a:off x="516343" y="842073"/>
            <a:ext cx="1686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日常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找尋最適合您的各項運動賽事…"/>
          <p:cNvSpPr txBox="1"/>
          <p:nvPr/>
        </p:nvSpPr>
        <p:spPr>
          <a:xfrm>
            <a:off x="7704000" y="4257256"/>
            <a:ext cx="491641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找尋最適合您的各項運動賽事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lang="zh-TW" altLang="en-US" sz="2800" dirty="0" smtClean="0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含</a:t>
            </a:r>
            <a:r>
              <a:rPr sz="2800" dirty="0" err="1" smtClean="0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括三鐵</a:t>
            </a: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、跑步、</a:t>
            </a:r>
            <a:r>
              <a:rPr sz="2800" dirty="0" err="1" smtClean="0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越野等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</p:txBody>
      </p:sp>
      <p:sp>
        <p:nvSpPr>
          <p:cNvPr id="233" name="形狀"/>
          <p:cNvSpPr/>
          <p:nvPr/>
        </p:nvSpPr>
        <p:spPr>
          <a:xfrm>
            <a:off x="-3134552" y="-512175"/>
            <a:ext cx="9398507" cy="10445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19824" extrusionOk="0">
                <a:moveTo>
                  <a:pt x="18478" y="7731"/>
                </a:moveTo>
                <a:cubicBezTo>
                  <a:pt x="18208" y="9657"/>
                  <a:pt x="16884" y="11153"/>
                  <a:pt x="15676" y="12699"/>
                </a:cubicBezTo>
                <a:cubicBezTo>
                  <a:pt x="14502" y="14201"/>
                  <a:pt x="13437" y="15746"/>
                  <a:pt x="12316" y="17282"/>
                </a:cubicBezTo>
                <a:cubicBezTo>
                  <a:pt x="11657" y="18186"/>
                  <a:pt x="10944" y="19105"/>
                  <a:pt x="9886" y="19533"/>
                </a:cubicBezTo>
                <a:cubicBezTo>
                  <a:pt x="9197" y="19812"/>
                  <a:pt x="8440" y="19844"/>
                  <a:pt x="7694" y="19817"/>
                </a:cubicBezTo>
                <a:cubicBezTo>
                  <a:pt x="7143" y="19796"/>
                  <a:pt x="6593" y="19745"/>
                  <a:pt x="6069" y="19588"/>
                </a:cubicBezTo>
                <a:cubicBezTo>
                  <a:pt x="5546" y="19433"/>
                  <a:pt x="5062" y="19176"/>
                  <a:pt x="4608" y="18877"/>
                </a:cubicBezTo>
                <a:cubicBezTo>
                  <a:pt x="-2346" y="14300"/>
                  <a:pt x="-1232" y="4074"/>
                  <a:pt x="6624" y="787"/>
                </a:cubicBezTo>
                <a:cubicBezTo>
                  <a:pt x="12704" y="-1756"/>
                  <a:pt x="19254" y="2210"/>
                  <a:pt x="18478" y="7731"/>
                </a:cubicBezTo>
                <a:close/>
              </a:path>
            </a:pathLst>
          </a:custGeom>
          <a:solidFill>
            <a:srgbClr val="EDA931">
              <a:alpha val="757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35" name="獲得專屬賽前天氣預報…"/>
          <p:cNvSpPr txBox="1"/>
          <p:nvPr/>
        </p:nvSpPr>
        <p:spPr>
          <a:xfrm>
            <a:off x="7704000" y="7209256"/>
            <a:ext cx="528670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獲得專屬賽前天氣預報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讓您不再心慌不知道該如何穿著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</p:txBody>
      </p:sp>
      <p:pic>
        <p:nvPicPr>
          <p:cNvPr id="236" name="search.png" descr="sear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0000" y="4140000"/>
            <a:ext cx="1198880" cy="1198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earch.png" descr="sear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0000" y="7092000"/>
            <a:ext cx="1198880" cy="1198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61" y="531272"/>
            <a:ext cx="1812693" cy="152401"/>
          </a:xfrm>
          <a:prstGeom prst="rect">
            <a:avLst/>
          </a:prstGeom>
        </p:spPr>
      </p:pic>
      <p:pic>
        <p:nvPicPr>
          <p:cNvPr id="242" name="線條 線條" descr="線條 線條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208495" y="1032271"/>
            <a:ext cx="1273494" cy="152401"/>
          </a:xfrm>
          <a:prstGeom prst="rect">
            <a:avLst/>
          </a:prstGeom>
        </p:spPr>
      </p:pic>
      <p:pic>
        <p:nvPicPr>
          <p:cNvPr id="244" name="goal.png" descr="goa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21" y="5059247"/>
            <a:ext cx="3388307" cy="338830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12" name="賽後"/>
          <p:cNvSpPr txBox="1"/>
          <p:nvPr/>
        </p:nvSpPr>
        <p:spPr>
          <a:xfrm>
            <a:off x="516343" y="842073"/>
            <a:ext cx="1686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賽</a:t>
            </a:r>
            <a:r>
              <a:rPr lang="zh-TW" altLang="en-US" dirty="0" smtClean="0">
                <a:latin typeface="翩翩體 繁" panose="03000300000000000000" pitchFamily="66" charset="-120"/>
                <a:ea typeface="翩翩體 繁" panose="03000300000000000000" pitchFamily="66" charset="-120"/>
              </a:rPr>
              <a:t>前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分享您的賽後心得…"/>
          <p:cNvSpPr txBox="1"/>
          <p:nvPr/>
        </p:nvSpPr>
        <p:spPr>
          <a:xfrm>
            <a:off x="7728616" y="4247999"/>
            <a:ext cx="491641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分享您的賽後心得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讓更多跑友一起共享歡樂時光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</p:txBody>
      </p:sp>
      <p:sp>
        <p:nvSpPr>
          <p:cNvPr id="247" name="形狀"/>
          <p:cNvSpPr/>
          <p:nvPr/>
        </p:nvSpPr>
        <p:spPr>
          <a:xfrm>
            <a:off x="-3240059" y="-476932"/>
            <a:ext cx="9398507" cy="10445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19824" extrusionOk="0">
                <a:moveTo>
                  <a:pt x="18478" y="7731"/>
                </a:moveTo>
                <a:cubicBezTo>
                  <a:pt x="18208" y="9657"/>
                  <a:pt x="16884" y="11153"/>
                  <a:pt x="15676" y="12699"/>
                </a:cubicBezTo>
                <a:cubicBezTo>
                  <a:pt x="14502" y="14201"/>
                  <a:pt x="13437" y="15746"/>
                  <a:pt x="12316" y="17282"/>
                </a:cubicBezTo>
                <a:cubicBezTo>
                  <a:pt x="11657" y="18186"/>
                  <a:pt x="10944" y="19105"/>
                  <a:pt x="9886" y="19533"/>
                </a:cubicBezTo>
                <a:cubicBezTo>
                  <a:pt x="9197" y="19812"/>
                  <a:pt x="8440" y="19844"/>
                  <a:pt x="7694" y="19817"/>
                </a:cubicBezTo>
                <a:cubicBezTo>
                  <a:pt x="7143" y="19796"/>
                  <a:pt x="6593" y="19745"/>
                  <a:pt x="6069" y="19588"/>
                </a:cubicBezTo>
                <a:cubicBezTo>
                  <a:pt x="5546" y="19433"/>
                  <a:pt x="5062" y="19176"/>
                  <a:pt x="4608" y="18877"/>
                </a:cubicBezTo>
                <a:cubicBezTo>
                  <a:pt x="-2346" y="14300"/>
                  <a:pt x="-1232" y="4074"/>
                  <a:pt x="6624" y="787"/>
                </a:cubicBezTo>
                <a:cubicBezTo>
                  <a:pt x="12704" y="-1756"/>
                  <a:pt x="19254" y="2210"/>
                  <a:pt x="18478" y="7731"/>
                </a:cubicBezTo>
                <a:close/>
              </a:path>
            </a:pathLst>
          </a:custGeom>
          <a:solidFill>
            <a:srgbClr val="DE432F">
              <a:alpha val="757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48" name="針對喜愛的賽事、活動進行評分…"/>
          <p:cNvSpPr txBox="1"/>
          <p:nvPr/>
        </p:nvSpPr>
        <p:spPr>
          <a:xfrm>
            <a:off x="7728616" y="7199999"/>
            <a:ext cx="417582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 smtClean="0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針對賽事</a:t>
            </a: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、活動進行評分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r>
              <a:rPr sz="2800" dirty="0" err="1">
                <a:solidFill>
                  <a:srgbClr val="201E1B"/>
                </a:solidFill>
                <a:latin typeface="翩翩體 繁" panose="03000300000000000000" pitchFamily="66" charset="-120"/>
                <a:ea typeface="翩翩體 繁" panose="03000300000000000000" pitchFamily="66" charset="-120"/>
                <a:cs typeface="HanziPen TC Regular"/>
              </a:rPr>
              <a:t>讓好友們知道您的感受</a:t>
            </a:r>
            <a:endParaRPr sz="2800" dirty="0">
              <a:solidFill>
                <a:srgbClr val="201E1B"/>
              </a:solidFill>
              <a:latin typeface="翩翩體 繁" panose="03000300000000000000" pitchFamily="66" charset="-120"/>
              <a:ea typeface="翩翩體 繁" panose="03000300000000000000" pitchFamily="66" charset="-120"/>
              <a:cs typeface="HanziPen TC Regular"/>
            </a:endParaRPr>
          </a:p>
        </p:txBody>
      </p:sp>
      <p:sp>
        <p:nvSpPr>
          <p:cNvPr id="249" name="文字"/>
          <p:cNvSpPr txBox="1"/>
          <p:nvPr/>
        </p:nvSpPr>
        <p:spPr>
          <a:xfrm>
            <a:off x="7728616" y="7423150"/>
            <a:ext cx="794513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defRPr sz="2600">
                <a:solidFill>
                  <a:srgbClr val="201E1B"/>
                </a:solidFill>
                <a:latin typeface="HanziPen TC Regular"/>
                <a:ea typeface="HanziPen TC Regular"/>
                <a:cs typeface="HanziPen TC Regular"/>
                <a:sym typeface="HanziPen TC Regular"/>
              </a:defRPr>
            </a:pPr>
            <a:endParaRPr/>
          </a:p>
        </p:txBody>
      </p:sp>
      <p:pic>
        <p:nvPicPr>
          <p:cNvPr id="251" name="chat.png" descr="cha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0000" y="4124393"/>
            <a:ext cx="1211580" cy="1211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chat.png" descr="cha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0000" y="7076393"/>
            <a:ext cx="1211580" cy="121158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賽後"/>
          <p:cNvSpPr txBox="1"/>
          <p:nvPr/>
        </p:nvSpPr>
        <p:spPr>
          <a:xfrm>
            <a:off x="516343" y="842073"/>
            <a:ext cx="16863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rPr dirty="0" err="1">
                <a:latin typeface="翩翩體 繁" panose="03000300000000000000" pitchFamily="66" charset="-120"/>
                <a:ea typeface="翩翩體 繁" panose="03000300000000000000" pitchFamily="66" charset="-120"/>
              </a:rPr>
              <a:t>賽後</a:t>
            </a:r>
            <a:endParaRPr dirty="0">
              <a:latin typeface="翩翩體 繁" panose="03000300000000000000" pitchFamily="66" charset="-120"/>
              <a:ea typeface="翩翩體 繁" panose="03000300000000000000" pitchFamily="66" charset="-120"/>
            </a:endParaRPr>
          </a:p>
        </p:txBody>
      </p:sp>
      <p:pic>
        <p:nvPicPr>
          <p:cNvPr id="254" name="線條 線條" descr="線條 線條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61" y="531272"/>
            <a:ext cx="1812693" cy="152401"/>
          </a:xfrm>
          <a:prstGeom prst="rect">
            <a:avLst/>
          </a:prstGeom>
        </p:spPr>
      </p:pic>
      <p:pic>
        <p:nvPicPr>
          <p:cNvPr id="256" name="線條 線條" descr="線條 線條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208495" y="1032271"/>
            <a:ext cx="1273494" cy="152401"/>
          </a:xfrm>
          <a:prstGeom prst="rect">
            <a:avLst/>
          </a:prstGeom>
        </p:spPr>
      </p:pic>
      <p:pic>
        <p:nvPicPr>
          <p:cNvPr id="258" name="goal.png" descr="goa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21" y="5059247"/>
            <a:ext cx="3388307" cy="338830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</a:t>
            </a:fld>
            <a:endParaRPr lang="zh-TW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364</Words>
  <Application>Microsoft Office PowerPoint</Application>
  <PresentationFormat>自訂</PresentationFormat>
  <Paragraphs>174</Paragraphs>
  <Slides>29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Hannotate TC Regular</vt:lpstr>
      <vt:lpstr>HanziPen TC Bold</vt:lpstr>
      <vt:lpstr>HanziPen TC Regular</vt:lpstr>
      <vt:lpstr>Helvetica Neue</vt:lpstr>
      <vt:lpstr>微軟正黑體</vt:lpstr>
      <vt:lpstr>翩翩體 繁</vt:lpstr>
      <vt:lpstr>Arial</vt:lpstr>
      <vt:lpstr>Marker Felt</vt:lpstr>
      <vt:lpstr>GraphPaper</vt:lpstr>
      <vt:lpstr>How </vt:lpstr>
      <vt:lpstr>PowerPoint 簡報</vt:lpstr>
      <vt:lpstr>Part 1</vt:lpstr>
      <vt:lpstr>PowerPoint 簡報</vt:lpstr>
      <vt:lpstr>Part 2</vt:lpstr>
      <vt:lpstr>PowerPoint 簡報</vt:lpstr>
      <vt:lpstr>PowerPoint 簡報</vt:lpstr>
      <vt:lpstr>PowerPoint 簡報</vt:lpstr>
      <vt:lpstr>PowerPoint 簡報</vt:lpstr>
      <vt:lpstr>PowerPoint 簡報</vt:lpstr>
      <vt:lpstr>Part 3</vt:lpstr>
      <vt:lpstr>PowerPoint 簡報</vt:lpstr>
      <vt:lpstr>PowerPoint 簡報</vt:lpstr>
      <vt:lpstr>PowerPoint 簡報</vt:lpstr>
      <vt:lpstr>Part 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Part 5</vt:lpstr>
      <vt:lpstr>PowerPoint 簡報</vt:lpstr>
      <vt:lpstr>PowerPoint 簡報</vt:lpstr>
      <vt:lpstr>PowerPoint 簡報</vt:lpstr>
      <vt:lpstr>Part 6</vt:lpstr>
      <vt:lpstr>PowerPoint 簡報</vt:lpstr>
      <vt:lpstr>How Healthy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Health</dc:title>
  <dc:creator>108506</dc:creator>
  <cp:lastModifiedBy>108506</cp:lastModifiedBy>
  <cp:revision>91</cp:revision>
  <dcterms:modified xsi:type="dcterms:W3CDTF">2019-12-02T11:34:03Z</dcterms:modified>
</cp:coreProperties>
</file>